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080" r:id="rId1"/>
  </p:sldMasterIdLst>
  <p:sldIdLst>
    <p:sldId id="256" r:id="rId2"/>
    <p:sldId id="257" r:id="rId3"/>
    <p:sldId id="258" r:id="rId4"/>
    <p:sldId id="259" r:id="rId5"/>
    <p:sldId id="272" r:id="rId6"/>
    <p:sldId id="273" r:id="rId7"/>
    <p:sldId id="274" r:id="rId8"/>
    <p:sldId id="282" r:id="rId9"/>
    <p:sldId id="283" r:id="rId10"/>
    <p:sldId id="269" r:id="rId11"/>
    <p:sldId id="275" r:id="rId12"/>
    <p:sldId id="276" r:id="rId13"/>
    <p:sldId id="263" r:id="rId14"/>
    <p:sldId id="278" r:id="rId15"/>
    <p:sldId id="280" r:id="rId16"/>
    <p:sldId id="284" r:id="rId17"/>
    <p:sldId id="266" r:id="rId18"/>
    <p:sldId id="285" r:id="rId19"/>
    <p:sldId id="286" r:id="rId20"/>
    <p:sldId id="287" r:id="rId21"/>
    <p:sldId id="288" r:id="rId22"/>
    <p:sldId id="271" r:id="rId23"/>
    <p:sldId id="281"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8" d="100"/>
          <a:sy n="68" d="100"/>
        </p:scale>
        <p:origin x="61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8C2AD7A-EAD4-4E73-AC8E-A42CA3BD31F5}"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01DE39E5-4758-4CC0-9DCA-62F4EFCC426A}">
      <dgm:prSet/>
      <dgm:spPr/>
      <dgm:t>
        <a:bodyPr/>
        <a:lstStyle/>
        <a:p>
          <a:r>
            <a:rPr lang="en-US" dirty="0"/>
            <a:t>Image processing and artificial intelligence are two of the most important elements at the center of the project. They will be used for detecting objects and transmitting location information.</a:t>
          </a:r>
        </a:p>
      </dgm:t>
    </dgm:pt>
    <dgm:pt modelId="{900EA996-1A46-43DD-B223-C7A5BCB6886D}" type="parTrans" cxnId="{A2E252FC-9FC7-4BA6-A382-22DB8848FDBF}">
      <dgm:prSet/>
      <dgm:spPr/>
      <dgm:t>
        <a:bodyPr/>
        <a:lstStyle/>
        <a:p>
          <a:endParaRPr lang="en-US"/>
        </a:p>
      </dgm:t>
    </dgm:pt>
    <dgm:pt modelId="{D7B9ADD6-0563-4FDF-8466-BCABC232559D}" type="sibTrans" cxnId="{A2E252FC-9FC7-4BA6-A382-22DB8848FDBF}">
      <dgm:prSet/>
      <dgm:spPr/>
      <dgm:t>
        <a:bodyPr/>
        <a:lstStyle/>
        <a:p>
          <a:endParaRPr lang="en-US"/>
        </a:p>
      </dgm:t>
    </dgm:pt>
    <dgm:pt modelId="{E84689DA-4648-4EA3-B598-BD495D07A101}">
      <dgm:prSet/>
      <dgm:spPr/>
      <dgm:t>
        <a:bodyPr/>
        <a:lstStyle/>
        <a:p>
          <a:r>
            <a:rPr lang="en-US" dirty="0"/>
            <a:t>We will use the </a:t>
          </a:r>
          <a:r>
            <a:rPr lang="en-US" b="1" dirty="0"/>
            <a:t>YOLO</a:t>
          </a:r>
          <a:r>
            <a:rPr lang="en-US" dirty="0"/>
            <a:t> algorithm for Image Processing.</a:t>
          </a:r>
        </a:p>
      </dgm:t>
    </dgm:pt>
    <dgm:pt modelId="{8265EDEE-FBFE-456F-A8B6-CD24A9907805}" type="parTrans" cxnId="{69CC3A4D-5498-4927-BB2E-C865C6DFDDBD}">
      <dgm:prSet/>
      <dgm:spPr/>
      <dgm:t>
        <a:bodyPr/>
        <a:lstStyle/>
        <a:p>
          <a:endParaRPr lang="en-US"/>
        </a:p>
      </dgm:t>
    </dgm:pt>
    <dgm:pt modelId="{3E22736E-98C9-4EDB-B7C5-C12CC8AD3C00}" type="sibTrans" cxnId="{69CC3A4D-5498-4927-BB2E-C865C6DFDDBD}">
      <dgm:prSet/>
      <dgm:spPr/>
      <dgm:t>
        <a:bodyPr/>
        <a:lstStyle/>
        <a:p>
          <a:endParaRPr lang="en-US"/>
        </a:p>
      </dgm:t>
    </dgm:pt>
    <dgm:pt modelId="{E693E9E8-FB54-4EFC-8A61-F7CFB05A797F}">
      <dgm:prSet/>
      <dgm:spPr/>
      <dgm:t>
        <a:bodyPr/>
        <a:lstStyle/>
        <a:p>
          <a:r>
            <a:rPr lang="en-US" b="1" dirty="0"/>
            <a:t>YOLO </a:t>
          </a:r>
          <a:r>
            <a:rPr lang="en-US" dirty="0"/>
            <a:t>is an algorithm for object detection using convolutional neural networks (CNN).</a:t>
          </a:r>
        </a:p>
      </dgm:t>
    </dgm:pt>
    <dgm:pt modelId="{6F88E8B9-300B-4942-960E-D352A0DA36F5}" type="parTrans" cxnId="{DE4708C8-062D-4EAF-B02A-4BB242420191}">
      <dgm:prSet/>
      <dgm:spPr/>
      <dgm:t>
        <a:bodyPr/>
        <a:lstStyle/>
        <a:p>
          <a:endParaRPr lang="en-US"/>
        </a:p>
      </dgm:t>
    </dgm:pt>
    <dgm:pt modelId="{59A5187E-F41C-4B2A-B25C-AAF28E1F53BA}" type="sibTrans" cxnId="{DE4708C8-062D-4EAF-B02A-4BB242420191}">
      <dgm:prSet/>
      <dgm:spPr/>
      <dgm:t>
        <a:bodyPr/>
        <a:lstStyle/>
        <a:p>
          <a:endParaRPr lang="en-US"/>
        </a:p>
      </dgm:t>
    </dgm:pt>
    <dgm:pt modelId="{F96C90DE-8AEA-4FFB-A25C-373733B7AEA5}" type="pres">
      <dgm:prSet presAssocID="{78C2AD7A-EAD4-4E73-AC8E-A42CA3BD31F5}" presName="linear" presStyleCnt="0">
        <dgm:presLayoutVars>
          <dgm:animLvl val="lvl"/>
          <dgm:resizeHandles val="exact"/>
        </dgm:presLayoutVars>
      </dgm:prSet>
      <dgm:spPr/>
    </dgm:pt>
    <dgm:pt modelId="{17F4D3D4-3AD4-47A6-B7D3-E80BD82EF8A8}" type="pres">
      <dgm:prSet presAssocID="{01DE39E5-4758-4CC0-9DCA-62F4EFCC426A}" presName="parentText" presStyleLbl="node1" presStyleIdx="0" presStyleCnt="3" custScaleY="92964">
        <dgm:presLayoutVars>
          <dgm:chMax val="0"/>
          <dgm:bulletEnabled val="1"/>
        </dgm:presLayoutVars>
      </dgm:prSet>
      <dgm:spPr/>
    </dgm:pt>
    <dgm:pt modelId="{2DB4DDC4-1623-408C-BB3D-3794A17C6FBB}" type="pres">
      <dgm:prSet presAssocID="{D7B9ADD6-0563-4FDF-8466-BCABC232559D}" presName="spacer" presStyleCnt="0"/>
      <dgm:spPr/>
    </dgm:pt>
    <dgm:pt modelId="{6DC2723D-A720-4C43-A8AF-96FB7C69CC00}" type="pres">
      <dgm:prSet presAssocID="{E84689DA-4648-4EA3-B598-BD495D07A101}" presName="parentText" presStyleLbl="node1" presStyleIdx="1" presStyleCnt="3" custScaleY="79590">
        <dgm:presLayoutVars>
          <dgm:chMax val="0"/>
          <dgm:bulletEnabled val="1"/>
        </dgm:presLayoutVars>
      </dgm:prSet>
      <dgm:spPr/>
    </dgm:pt>
    <dgm:pt modelId="{2E163C78-698B-4B66-B09F-31E3F2F12B56}" type="pres">
      <dgm:prSet presAssocID="{3E22736E-98C9-4EDB-B7C5-C12CC8AD3C00}" presName="spacer" presStyleCnt="0"/>
      <dgm:spPr/>
    </dgm:pt>
    <dgm:pt modelId="{59D0A28C-2401-45CE-9C40-C263EE0FD513}" type="pres">
      <dgm:prSet presAssocID="{E693E9E8-FB54-4EFC-8A61-F7CFB05A797F}" presName="parentText" presStyleLbl="node1" presStyleIdx="2" presStyleCnt="3" custScaleY="88251">
        <dgm:presLayoutVars>
          <dgm:chMax val="0"/>
          <dgm:bulletEnabled val="1"/>
        </dgm:presLayoutVars>
      </dgm:prSet>
      <dgm:spPr/>
    </dgm:pt>
  </dgm:ptLst>
  <dgm:cxnLst>
    <dgm:cxn modelId="{81CA985F-DB6A-4FE4-A992-DC655925E6DC}" type="presOf" srcId="{78C2AD7A-EAD4-4E73-AC8E-A42CA3BD31F5}" destId="{F96C90DE-8AEA-4FFB-A25C-373733B7AEA5}" srcOrd="0" destOrd="0" presId="urn:microsoft.com/office/officeart/2005/8/layout/vList2"/>
    <dgm:cxn modelId="{69CC3A4D-5498-4927-BB2E-C865C6DFDDBD}" srcId="{78C2AD7A-EAD4-4E73-AC8E-A42CA3BD31F5}" destId="{E84689DA-4648-4EA3-B598-BD495D07A101}" srcOrd="1" destOrd="0" parTransId="{8265EDEE-FBFE-456F-A8B6-CD24A9907805}" sibTransId="{3E22736E-98C9-4EDB-B7C5-C12CC8AD3C00}"/>
    <dgm:cxn modelId="{E793D651-B798-4486-A632-EAA393330B81}" type="presOf" srcId="{E84689DA-4648-4EA3-B598-BD495D07A101}" destId="{6DC2723D-A720-4C43-A8AF-96FB7C69CC00}" srcOrd="0" destOrd="0" presId="urn:microsoft.com/office/officeart/2005/8/layout/vList2"/>
    <dgm:cxn modelId="{47B0E2B6-640B-4CB8-9EF4-01EB7D049D3F}" type="presOf" srcId="{01DE39E5-4758-4CC0-9DCA-62F4EFCC426A}" destId="{17F4D3D4-3AD4-47A6-B7D3-E80BD82EF8A8}" srcOrd="0" destOrd="0" presId="urn:microsoft.com/office/officeart/2005/8/layout/vList2"/>
    <dgm:cxn modelId="{DE4708C8-062D-4EAF-B02A-4BB242420191}" srcId="{78C2AD7A-EAD4-4E73-AC8E-A42CA3BD31F5}" destId="{E693E9E8-FB54-4EFC-8A61-F7CFB05A797F}" srcOrd="2" destOrd="0" parTransId="{6F88E8B9-300B-4942-960E-D352A0DA36F5}" sibTransId="{59A5187E-F41C-4B2A-B25C-AAF28E1F53BA}"/>
    <dgm:cxn modelId="{FEFDFBD4-5D10-4774-86C5-6DD5A7FAC451}" type="presOf" srcId="{E693E9E8-FB54-4EFC-8A61-F7CFB05A797F}" destId="{59D0A28C-2401-45CE-9C40-C263EE0FD513}" srcOrd="0" destOrd="0" presId="urn:microsoft.com/office/officeart/2005/8/layout/vList2"/>
    <dgm:cxn modelId="{A2E252FC-9FC7-4BA6-A382-22DB8848FDBF}" srcId="{78C2AD7A-EAD4-4E73-AC8E-A42CA3BD31F5}" destId="{01DE39E5-4758-4CC0-9DCA-62F4EFCC426A}" srcOrd="0" destOrd="0" parTransId="{900EA996-1A46-43DD-B223-C7A5BCB6886D}" sibTransId="{D7B9ADD6-0563-4FDF-8466-BCABC232559D}"/>
    <dgm:cxn modelId="{BCFD7161-9C47-4D8E-8CE7-2AFA523E598F}" type="presParOf" srcId="{F96C90DE-8AEA-4FFB-A25C-373733B7AEA5}" destId="{17F4D3D4-3AD4-47A6-B7D3-E80BD82EF8A8}" srcOrd="0" destOrd="0" presId="urn:microsoft.com/office/officeart/2005/8/layout/vList2"/>
    <dgm:cxn modelId="{AD6FA6AB-9B90-4AF1-A832-D659954E7D63}" type="presParOf" srcId="{F96C90DE-8AEA-4FFB-A25C-373733B7AEA5}" destId="{2DB4DDC4-1623-408C-BB3D-3794A17C6FBB}" srcOrd="1" destOrd="0" presId="urn:microsoft.com/office/officeart/2005/8/layout/vList2"/>
    <dgm:cxn modelId="{55E9C6D7-A313-4ECF-B380-30119CB283FF}" type="presParOf" srcId="{F96C90DE-8AEA-4FFB-A25C-373733B7AEA5}" destId="{6DC2723D-A720-4C43-A8AF-96FB7C69CC00}" srcOrd="2" destOrd="0" presId="urn:microsoft.com/office/officeart/2005/8/layout/vList2"/>
    <dgm:cxn modelId="{DEE0D8DF-EFCB-4C16-9849-6D215A019ED4}" type="presParOf" srcId="{F96C90DE-8AEA-4FFB-A25C-373733B7AEA5}" destId="{2E163C78-698B-4B66-B09F-31E3F2F12B56}" srcOrd="3" destOrd="0" presId="urn:microsoft.com/office/officeart/2005/8/layout/vList2"/>
    <dgm:cxn modelId="{834EB503-F8E4-4469-A1D6-0A8A5EDEACC0}" type="presParOf" srcId="{F96C90DE-8AEA-4FFB-A25C-373733B7AEA5}" destId="{59D0A28C-2401-45CE-9C40-C263EE0FD513}"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F4D3D4-3AD4-47A6-B7D3-E80BD82EF8A8}">
      <dsp:nvSpPr>
        <dsp:cNvPr id="0" name=""/>
        <dsp:cNvSpPr/>
      </dsp:nvSpPr>
      <dsp:spPr>
        <a:xfrm>
          <a:off x="0" y="449106"/>
          <a:ext cx="6539247" cy="1324792"/>
        </a:xfrm>
        <a:prstGeom prst="roundRect">
          <a:avLst/>
        </a:prstGeom>
        <a:gradFill rotWithShape="0">
          <a:gsLst>
            <a:gs pos="0">
              <a:schemeClr val="accent2">
                <a:hueOff val="0"/>
                <a:satOff val="0"/>
                <a:lumOff val="0"/>
                <a:alphaOff val="0"/>
                <a:tint val="96000"/>
                <a:lumMod val="100000"/>
              </a:schemeClr>
            </a:gs>
            <a:gs pos="78000">
              <a:schemeClr val="accent2">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Image processing and artificial intelligence are two of the most important elements at the center of the project. They will be used for detecting objects and transmitting location information.</a:t>
          </a:r>
        </a:p>
      </dsp:txBody>
      <dsp:txXfrm>
        <a:off x="64671" y="513777"/>
        <a:ext cx="6409905" cy="1195450"/>
      </dsp:txXfrm>
    </dsp:sp>
    <dsp:sp modelId="{6DC2723D-A720-4C43-A8AF-96FB7C69CC00}">
      <dsp:nvSpPr>
        <dsp:cNvPr id="0" name=""/>
        <dsp:cNvSpPr/>
      </dsp:nvSpPr>
      <dsp:spPr>
        <a:xfrm>
          <a:off x="0" y="1834378"/>
          <a:ext cx="6539247" cy="1134205"/>
        </a:xfrm>
        <a:prstGeom prst="roundRect">
          <a:avLst/>
        </a:prstGeom>
        <a:gradFill rotWithShape="0">
          <a:gsLst>
            <a:gs pos="0">
              <a:schemeClr val="accent2">
                <a:hueOff val="-1356225"/>
                <a:satOff val="-828"/>
                <a:lumOff val="3235"/>
                <a:alphaOff val="0"/>
                <a:tint val="96000"/>
                <a:lumMod val="100000"/>
              </a:schemeClr>
            </a:gs>
            <a:gs pos="78000">
              <a:schemeClr val="accent2">
                <a:hueOff val="-1356225"/>
                <a:satOff val="-828"/>
                <a:lumOff val="3235"/>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We will use the </a:t>
          </a:r>
          <a:r>
            <a:rPr lang="en-US" sz="1900" b="1" kern="1200" dirty="0"/>
            <a:t>YOLO</a:t>
          </a:r>
          <a:r>
            <a:rPr lang="en-US" sz="1900" kern="1200" dirty="0"/>
            <a:t> algorithm for Image Processing.</a:t>
          </a:r>
        </a:p>
      </dsp:txBody>
      <dsp:txXfrm>
        <a:off x="55367" y="1889745"/>
        <a:ext cx="6428513" cy="1023471"/>
      </dsp:txXfrm>
    </dsp:sp>
    <dsp:sp modelId="{59D0A28C-2401-45CE-9C40-C263EE0FD513}">
      <dsp:nvSpPr>
        <dsp:cNvPr id="0" name=""/>
        <dsp:cNvSpPr/>
      </dsp:nvSpPr>
      <dsp:spPr>
        <a:xfrm>
          <a:off x="0" y="3029064"/>
          <a:ext cx="6539247" cy="1257629"/>
        </a:xfrm>
        <a:prstGeom prst="roundRect">
          <a:avLst/>
        </a:prstGeom>
        <a:gradFill rotWithShape="0">
          <a:gsLst>
            <a:gs pos="0">
              <a:schemeClr val="accent2">
                <a:hueOff val="-2712450"/>
                <a:satOff val="-1656"/>
                <a:lumOff val="6471"/>
                <a:alphaOff val="0"/>
                <a:tint val="96000"/>
                <a:lumMod val="100000"/>
              </a:schemeClr>
            </a:gs>
            <a:gs pos="78000">
              <a:schemeClr val="accent2">
                <a:hueOff val="-2712450"/>
                <a:satOff val="-1656"/>
                <a:lumOff val="6471"/>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b="1" kern="1200" dirty="0"/>
            <a:t>YOLO </a:t>
          </a:r>
          <a:r>
            <a:rPr lang="en-US" sz="1900" kern="1200" dirty="0"/>
            <a:t>is an algorithm for object detection using convolutional neural networks (CNN).</a:t>
          </a:r>
        </a:p>
      </dsp:txBody>
      <dsp:txXfrm>
        <a:off x="61392" y="3090456"/>
        <a:ext cx="6416463" cy="113484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gif>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tr-TR"/>
              <a:t>Asıl başlık stilini düzenlemek için tıklayın</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874381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a:t>
            </a:r>
          </a:p>
        </p:txBody>
      </p:sp>
      <p:sp>
        <p:nvSpPr>
          <p:cNvPr id="4" name="Date Placeholder 3"/>
          <p:cNvSpPr>
            <a:spLocks noGrp="1"/>
          </p:cNvSpPr>
          <p:nvPr>
            <p:ph type="dt" sz="half" idx="10"/>
          </p:nvPr>
        </p:nvSpPr>
        <p:spPr/>
        <p:txBody>
          <a:bodyPr/>
          <a:lstStyle/>
          <a:p>
            <a:fld id="{48A87A34-81AB-432B-8DAE-1953F412C126}" type="datetimeFigureOut">
              <a:rPr lang="en-US" smtClean="0"/>
              <a:pPr/>
              <a:t>1/22/2022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888905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tr-TR"/>
              <a:t>Asıl başlık stilini düzenlemek için tıklayın</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tr-TR"/>
              <a:t>Asıl metin stillerini düzenle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a:t>
            </a:r>
          </a:p>
        </p:txBody>
      </p:sp>
      <p:sp>
        <p:nvSpPr>
          <p:cNvPr id="4" name="Date Placeholder 3"/>
          <p:cNvSpPr>
            <a:spLocks noGrp="1"/>
          </p:cNvSpPr>
          <p:nvPr>
            <p:ph type="dt" sz="half" idx="10"/>
          </p:nvPr>
        </p:nvSpPr>
        <p:spPr/>
        <p:txBody>
          <a:bodyPr/>
          <a:lstStyle/>
          <a:p>
            <a:fld id="{48A87A34-81AB-432B-8DAE-1953F412C126}" type="datetimeFigureOut">
              <a:rPr lang="en-US" smtClean="0"/>
              <a:pPr/>
              <a:t>1/22/2022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0644479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a:t>
            </a:r>
          </a:p>
        </p:txBody>
      </p:sp>
      <p:sp>
        <p:nvSpPr>
          <p:cNvPr id="4" name="Date Placeholder 3"/>
          <p:cNvSpPr>
            <a:spLocks noGrp="1"/>
          </p:cNvSpPr>
          <p:nvPr>
            <p:ph type="dt" sz="half" idx="10"/>
          </p:nvPr>
        </p:nvSpPr>
        <p:spPr/>
        <p:txBody>
          <a:bodyPr/>
          <a:lstStyle/>
          <a:p>
            <a:fld id="{48A87A34-81AB-432B-8DAE-1953F412C126}" type="datetimeFigureOut">
              <a:rPr lang="en-US" smtClean="0"/>
              <a:pPr/>
              <a:t>1/22/2022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780251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lıntı İsim Kartı">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tr-TR"/>
              <a:t>Asıl başlık stilini düzenlemek için tıklayın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tr-TR"/>
              <a:t>Asıl metin stillerini düzenle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a:t>
            </a:r>
          </a:p>
        </p:txBody>
      </p:sp>
      <p:sp>
        <p:nvSpPr>
          <p:cNvPr id="4" name="Date Placeholder 3"/>
          <p:cNvSpPr>
            <a:spLocks noGrp="1"/>
          </p:cNvSpPr>
          <p:nvPr>
            <p:ph type="dt" sz="half" idx="10"/>
          </p:nvPr>
        </p:nvSpPr>
        <p:spPr/>
        <p:txBody>
          <a:bodyPr/>
          <a:lstStyle/>
          <a:p>
            <a:fld id="{48A87A34-81AB-432B-8DAE-1953F412C126}" type="datetimeFigureOut">
              <a:rPr lang="en-US" smtClean="0"/>
              <a:pPr/>
              <a:t>1/22/2022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8430078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Doğru veya Yanlış">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tr-TR"/>
              <a:t>Asıl başlık stilini düzenlemek için tıklayın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tr-TR"/>
              <a:t>Asıl metin stillerini düzenle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a:t>
            </a:r>
          </a:p>
        </p:txBody>
      </p:sp>
      <p:sp>
        <p:nvSpPr>
          <p:cNvPr id="4" name="Date Placeholder 3"/>
          <p:cNvSpPr>
            <a:spLocks noGrp="1"/>
          </p:cNvSpPr>
          <p:nvPr>
            <p:ph type="dt" sz="half" idx="10"/>
          </p:nvPr>
        </p:nvSpPr>
        <p:spPr/>
        <p:txBody>
          <a:bodyPr/>
          <a:lstStyle/>
          <a:p>
            <a:fld id="{48A87A34-81AB-432B-8DAE-1953F412C126}" type="datetimeFigureOut">
              <a:rPr lang="en-US" smtClean="0"/>
              <a:pPr/>
              <a:t>1/22/2022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87763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8226225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608992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511818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a:t>
            </a:r>
          </a:p>
        </p:txBody>
      </p:sp>
      <p:sp>
        <p:nvSpPr>
          <p:cNvPr id="4" name="Date Placeholder 3"/>
          <p:cNvSpPr>
            <a:spLocks noGrp="1"/>
          </p:cNvSpPr>
          <p:nvPr>
            <p:ph type="dt" sz="half" idx="10"/>
          </p:nvPr>
        </p:nvSpPr>
        <p:spPr/>
        <p:txBody>
          <a:bodyPr/>
          <a:lstStyle/>
          <a:p>
            <a:fld id="{48A87A34-81AB-432B-8DAE-1953F412C126}" type="datetimeFigureOut">
              <a:rPr lang="en-US" smtClean="0"/>
              <a:pPr/>
              <a:t>1/22/2022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0382852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pPr/>
              <a:t>1/22/2022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927809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tr-TR"/>
              <a:t>Asıl başlık stilini düzenlemek için tıklayın</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1/22/2022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738547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pPr/>
              <a:t>1/22/2022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463656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pPr/>
              <a:t>1/22/2022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5454157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tr-TR"/>
              <a:t>Asıl başlık stilini düzenlemek için tıklayın</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tr-TR"/>
              <a:t>Asıl metin stillerini düzenle</a:t>
            </a:r>
          </a:p>
        </p:txBody>
      </p:sp>
      <p:sp>
        <p:nvSpPr>
          <p:cNvPr id="5" name="Date Placeholder 4"/>
          <p:cNvSpPr>
            <a:spLocks noGrp="1"/>
          </p:cNvSpPr>
          <p:nvPr>
            <p:ph type="dt" sz="half" idx="10"/>
          </p:nvPr>
        </p:nvSpPr>
        <p:spPr/>
        <p:txBody>
          <a:bodyPr/>
          <a:lstStyle/>
          <a:p>
            <a:fld id="{48A87A34-81AB-432B-8DAE-1953F412C126}" type="datetimeFigureOut">
              <a:rPr lang="en-US" smtClean="0"/>
              <a:pPr/>
              <a:t>1/22/2022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0660117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pPr/>
              <a:t>1/22/2022</a:t>
            </a:fld>
            <a:endParaRPr lang="en-US" dirty="0"/>
          </a:p>
        </p:txBody>
      </p:sp>
    </p:spTree>
    <p:extLst>
      <p:ext uri="{BB962C8B-B14F-4D97-AF65-F5344CB8AC3E}">
        <p14:creationId xmlns:p14="http://schemas.microsoft.com/office/powerpoint/2010/main" val="9463307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smtClean="0"/>
              <a:pPr/>
              <a:t>1/22/2022</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305520407"/>
      </p:ext>
    </p:extLst>
  </p:cSld>
  <p:clrMap bg1="lt1" tx1="dk1" bg2="lt2" tx2="dk2" accent1="accent1" accent2="accent2" accent3="accent3" accent4="accent4" accent5="accent5" accent6="accent6" hlink="hlink" folHlink="folHlink"/>
  <p:sldLayoutIdLst>
    <p:sldLayoutId id="2147484081" r:id="rId1"/>
    <p:sldLayoutId id="2147484082" r:id="rId2"/>
    <p:sldLayoutId id="2147484083" r:id="rId3"/>
    <p:sldLayoutId id="2147484084" r:id="rId4"/>
    <p:sldLayoutId id="2147484085" r:id="rId5"/>
    <p:sldLayoutId id="2147484086" r:id="rId6"/>
    <p:sldLayoutId id="2147484087" r:id="rId7"/>
    <p:sldLayoutId id="2147484088" r:id="rId8"/>
    <p:sldLayoutId id="2147484089" r:id="rId9"/>
    <p:sldLayoutId id="2147484090" r:id="rId10"/>
    <p:sldLayoutId id="2147484091" r:id="rId11"/>
    <p:sldLayoutId id="2147484092" r:id="rId12"/>
    <p:sldLayoutId id="2147484093" r:id="rId13"/>
    <p:sldLayoutId id="2147484094" r:id="rId14"/>
    <p:sldLayoutId id="2147484095" r:id="rId15"/>
    <p:sldLayoutId id="214748409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758376"/>
            <a:ext cx="9448800" cy="1825096"/>
          </a:xfrm>
        </p:spPr>
        <p:txBody>
          <a:bodyPr>
            <a:normAutofit/>
          </a:bodyPr>
          <a:lstStyle/>
          <a:p>
            <a:pPr algn="ctr"/>
            <a:r>
              <a:rPr lang="en-US" sz="4000" b="1" dirty="0"/>
              <a:t>AUTONOMOUS DRONE CONTROL</a:t>
            </a:r>
          </a:p>
        </p:txBody>
      </p:sp>
      <p:sp>
        <p:nvSpPr>
          <p:cNvPr id="3" name="Subtitle 2"/>
          <p:cNvSpPr>
            <a:spLocks noGrp="1"/>
          </p:cNvSpPr>
          <p:nvPr>
            <p:ph type="subTitle" idx="1"/>
          </p:nvPr>
        </p:nvSpPr>
        <p:spPr>
          <a:xfrm>
            <a:off x="1371600" y="3291840"/>
            <a:ext cx="9448800" cy="1889759"/>
          </a:xfrm>
        </p:spPr>
        <p:txBody>
          <a:bodyPr>
            <a:noAutofit/>
          </a:bodyPr>
          <a:lstStyle/>
          <a:p>
            <a:pPr algn="ctr"/>
            <a:r>
              <a:rPr lang="en-US" dirty="0">
                <a:solidFill>
                  <a:schemeClr val="tx1"/>
                </a:solidFill>
              </a:rPr>
              <a:t>Elif Yağmur ERATALAY               </a:t>
            </a:r>
            <a:r>
              <a:rPr lang="tr-TR" dirty="0">
                <a:solidFill>
                  <a:schemeClr val="tx1"/>
                </a:solidFill>
              </a:rPr>
              <a:t> </a:t>
            </a:r>
            <a:r>
              <a:rPr lang="en-US" dirty="0">
                <a:solidFill>
                  <a:schemeClr val="tx1"/>
                </a:solidFill>
              </a:rPr>
              <a:t>201811028</a:t>
            </a:r>
          </a:p>
          <a:p>
            <a:pPr algn="ctr"/>
            <a:r>
              <a:rPr lang="en-US" dirty="0" err="1">
                <a:solidFill>
                  <a:schemeClr val="tx1"/>
                </a:solidFill>
              </a:rPr>
              <a:t>Songül</a:t>
            </a:r>
            <a:r>
              <a:rPr lang="en-US" dirty="0">
                <a:solidFill>
                  <a:schemeClr val="tx1"/>
                </a:solidFill>
              </a:rPr>
              <a:t> </a:t>
            </a:r>
            <a:r>
              <a:rPr lang="en-US" dirty="0" err="1">
                <a:solidFill>
                  <a:schemeClr val="tx1"/>
                </a:solidFill>
              </a:rPr>
              <a:t>Meryem</a:t>
            </a:r>
            <a:r>
              <a:rPr lang="en-US" dirty="0">
                <a:solidFill>
                  <a:schemeClr val="tx1"/>
                </a:solidFill>
              </a:rPr>
              <a:t> ÖZBİLEN           </a:t>
            </a:r>
            <a:r>
              <a:rPr lang="tr-TR" dirty="0">
                <a:solidFill>
                  <a:schemeClr val="tx1"/>
                </a:solidFill>
              </a:rPr>
              <a:t> </a:t>
            </a:r>
            <a:r>
              <a:rPr lang="en-US" dirty="0">
                <a:solidFill>
                  <a:schemeClr val="tx1"/>
                </a:solidFill>
              </a:rPr>
              <a:t>201711048</a:t>
            </a:r>
          </a:p>
          <a:p>
            <a:pPr algn="ctr"/>
            <a:r>
              <a:rPr lang="tr-TR" dirty="0">
                <a:solidFill>
                  <a:schemeClr val="tx1"/>
                </a:solidFill>
              </a:rPr>
              <a:t> </a:t>
            </a:r>
            <a:r>
              <a:rPr lang="en-US" dirty="0">
                <a:solidFill>
                  <a:schemeClr val="tx1"/>
                </a:solidFill>
              </a:rPr>
              <a:t>Ahmet </a:t>
            </a:r>
            <a:r>
              <a:rPr lang="en-US" dirty="0" err="1">
                <a:solidFill>
                  <a:schemeClr val="tx1"/>
                </a:solidFill>
              </a:rPr>
              <a:t>Çetin</a:t>
            </a:r>
            <a:r>
              <a:rPr lang="en-US" dirty="0">
                <a:solidFill>
                  <a:schemeClr val="tx1"/>
                </a:solidFill>
              </a:rPr>
              <a:t> TÜRKYENER           201711066 </a:t>
            </a:r>
          </a:p>
          <a:p>
            <a:pPr algn="ctr"/>
            <a:endParaRPr lang="en-US" dirty="0">
              <a:solidFill>
                <a:schemeClr val="tx1"/>
              </a:solidFill>
            </a:endParaRPr>
          </a:p>
          <a:p>
            <a:pPr algn="ctr"/>
            <a:r>
              <a:rPr lang="en-US" dirty="0">
                <a:solidFill>
                  <a:schemeClr val="tx1"/>
                </a:solidFill>
              </a:rPr>
              <a:t>Advisor:       Prof. Dr. Ahmet COŞAR</a:t>
            </a:r>
          </a:p>
        </p:txBody>
      </p:sp>
    </p:spTree>
    <p:extLst>
      <p:ext uri="{BB962C8B-B14F-4D97-AF65-F5344CB8AC3E}">
        <p14:creationId xmlns:p14="http://schemas.microsoft.com/office/powerpoint/2010/main" val="10181849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4" name="Rectangle 8">
            <a:extLst>
              <a:ext uri="{FF2B5EF4-FFF2-40B4-BE49-F238E27FC236}">
                <a16:creationId xmlns:a16="http://schemas.microsoft.com/office/drawing/2014/main" id="{CB5AA8A5-25CC-4295-892F-367FCDAF2B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4" name="Picture 40" descr="Cyberwiz 2. Sayı - Netas Telekomünikasyon A.Ş.">
            <a:extLst>
              <a:ext uri="{FF2B5EF4-FFF2-40B4-BE49-F238E27FC236}">
                <a16:creationId xmlns:a16="http://schemas.microsoft.com/office/drawing/2014/main" id="{EBBD2908-5FF1-43B4-BCFC-894947A91E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40" y="0"/>
            <a:ext cx="7666183"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25" name="Group 10">
            <a:extLst>
              <a:ext uri="{FF2B5EF4-FFF2-40B4-BE49-F238E27FC236}">
                <a16:creationId xmlns:a16="http://schemas.microsoft.com/office/drawing/2014/main" id="{09DD65AA-8280-4962-92F3-DF1CB53349D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79068" y="-8467"/>
            <a:ext cx="4766733" cy="6866467"/>
            <a:chOff x="7425267" y="-8467"/>
            <a:chExt cx="4766733" cy="6866467"/>
          </a:xfrm>
        </p:grpSpPr>
        <p:cxnSp>
          <p:nvCxnSpPr>
            <p:cNvPr id="12" name="Straight Connector 11">
              <a:extLst>
                <a:ext uri="{FF2B5EF4-FFF2-40B4-BE49-F238E27FC236}">
                  <a16:creationId xmlns:a16="http://schemas.microsoft.com/office/drawing/2014/main" id="{88942788-FC6D-44C2-BFC1-6F064710DA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rgbClr val="BFBFBF">
                  <a:alpha val="75000"/>
                </a:srgb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01093AC6-E5C2-4894-A520-5BE11049F27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BFBFBF">
                  <a:alpha val="80000"/>
                </a:srgb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F2EF9281-EAD8-4973-938C-52DECCD0F6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25">
              <a:extLst>
                <a:ext uri="{FF2B5EF4-FFF2-40B4-BE49-F238E27FC236}">
                  <a16:creationId xmlns:a16="http://schemas.microsoft.com/office/drawing/2014/main" id="{F4D52681-7A79-4750-8E02-7C30DBAFE9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Isosceles Triangle 15">
              <a:extLst>
                <a:ext uri="{FF2B5EF4-FFF2-40B4-BE49-F238E27FC236}">
                  <a16:creationId xmlns:a16="http://schemas.microsoft.com/office/drawing/2014/main" id="{F132E88E-8003-49D3-88BD-E18DF6965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1">
                <a:lumMod val="75000"/>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7">
              <a:extLst>
                <a:ext uri="{FF2B5EF4-FFF2-40B4-BE49-F238E27FC236}">
                  <a16:creationId xmlns:a16="http://schemas.microsoft.com/office/drawing/2014/main" id="{8C986A99-157C-40D0-97AD-371B6F55E3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6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8">
              <a:extLst>
                <a:ext uri="{FF2B5EF4-FFF2-40B4-BE49-F238E27FC236}">
                  <a16:creationId xmlns:a16="http://schemas.microsoft.com/office/drawing/2014/main" id="{264123D5-6D32-4F54-BAD5-43A5BAF6A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9">
              <a:extLst>
                <a:ext uri="{FF2B5EF4-FFF2-40B4-BE49-F238E27FC236}">
                  <a16:creationId xmlns:a16="http://schemas.microsoft.com/office/drawing/2014/main" id="{5FCA8C06-6A3E-4C39-9EF2-1179873319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3F93416A-6C44-4D77-A94A-DEBC035EA6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6" name="Rectangle 21">
            <a:extLst>
              <a:ext uri="{FF2B5EF4-FFF2-40B4-BE49-F238E27FC236}">
                <a16:creationId xmlns:a16="http://schemas.microsoft.com/office/drawing/2014/main" id="{24C6BC13-FB1E-48CC-B421-3D0603972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42625" y="0"/>
            <a:ext cx="644937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7" name="Content Placeholder 2">
            <a:extLst>
              <a:ext uri="{FF2B5EF4-FFF2-40B4-BE49-F238E27FC236}">
                <a16:creationId xmlns:a16="http://schemas.microsoft.com/office/drawing/2014/main" id="{9021B5BD-3658-4232-9296-62847402554F}"/>
              </a:ext>
            </a:extLst>
          </p:cNvPr>
          <p:cNvGraphicFramePr>
            <a:graphicFrameLocks noGrp="1"/>
          </p:cNvGraphicFramePr>
          <p:nvPr>
            <p:ph idx="1"/>
            <p:extLst>
              <p:ext uri="{D42A27DB-BD31-4B8C-83A1-F6EECF244321}">
                <p14:modId xmlns:p14="http://schemas.microsoft.com/office/powerpoint/2010/main" val="334439289"/>
              </p:ext>
            </p:extLst>
          </p:nvPr>
        </p:nvGraphicFramePr>
        <p:xfrm>
          <a:off x="5006109" y="944564"/>
          <a:ext cx="6539248" cy="4735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p:cNvSpPr>
            <a:spLocks noGrp="1"/>
          </p:cNvSpPr>
          <p:nvPr>
            <p:ph type="title"/>
          </p:nvPr>
        </p:nvSpPr>
        <p:spPr>
          <a:xfrm>
            <a:off x="258618" y="976806"/>
            <a:ext cx="4837364" cy="4449819"/>
          </a:xfrm>
        </p:spPr>
        <p:txBody>
          <a:bodyPr anchor="ctr">
            <a:normAutofit/>
          </a:bodyPr>
          <a:lstStyle/>
          <a:p>
            <a:r>
              <a:rPr lang="tr-TR" sz="4400" b="1" i="1" dirty="0">
                <a:solidFill>
                  <a:schemeClr val="bg1"/>
                </a:solidFill>
              </a:rPr>
              <a:t>Image </a:t>
            </a:r>
            <a:r>
              <a:rPr lang="tr-TR" sz="4400" b="1" i="1" dirty="0" err="1">
                <a:solidFill>
                  <a:schemeClr val="bg1"/>
                </a:solidFill>
              </a:rPr>
              <a:t>Processing</a:t>
            </a:r>
            <a:r>
              <a:rPr lang="tr-TR" sz="4400" b="1" i="1" dirty="0">
                <a:solidFill>
                  <a:schemeClr val="bg1"/>
                </a:solidFill>
              </a:rPr>
              <a:t> </a:t>
            </a:r>
            <a:r>
              <a:rPr lang="tr-TR" sz="4400" b="1" i="1" dirty="0" err="1">
                <a:solidFill>
                  <a:schemeClr val="bg1"/>
                </a:solidFill>
              </a:rPr>
              <a:t>with</a:t>
            </a:r>
            <a:r>
              <a:rPr lang="tr-TR" sz="4400" b="1" i="1" dirty="0">
                <a:solidFill>
                  <a:schemeClr val="bg1"/>
                </a:solidFill>
              </a:rPr>
              <a:t> AI</a:t>
            </a:r>
          </a:p>
        </p:txBody>
      </p:sp>
    </p:spTree>
    <p:extLst>
      <p:ext uri="{BB962C8B-B14F-4D97-AF65-F5344CB8AC3E}">
        <p14:creationId xmlns:p14="http://schemas.microsoft.com/office/powerpoint/2010/main" val="6356348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80" name="Group 79">
            <a:extLst>
              <a:ext uri="{FF2B5EF4-FFF2-40B4-BE49-F238E27FC236}">
                <a16:creationId xmlns:a16="http://schemas.microsoft.com/office/drawing/2014/main" id="{4815A7B4-532E-48C9-AC24-D78ACF3339D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sp>
          <p:nvSpPr>
            <p:cNvPr id="81" name="Freeform 14">
              <a:extLst>
                <a:ext uri="{FF2B5EF4-FFF2-40B4-BE49-F238E27FC236}">
                  <a16:creationId xmlns:a16="http://schemas.microsoft.com/office/drawing/2014/main" id="{D40109F4-CE5C-45F4-856E-F3F69C9FD4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41" name="Straight Connector 81">
              <a:extLst>
                <a:ext uri="{FF2B5EF4-FFF2-40B4-BE49-F238E27FC236}">
                  <a16:creationId xmlns:a16="http://schemas.microsoft.com/office/drawing/2014/main" id="{3CBAA4DE-3D7B-460B-AE98-D9F9990C0B6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83" name="Straight Connector 82">
              <a:extLst>
                <a:ext uri="{FF2B5EF4-FFF2-40B4-BE49-F238E27FC236}">
                  <a16:creationId xmlns:a16="http://schemas.microsoft.com/office/drawing/2014/main" id="{7BF1ED3E-4F80-4AF6-A41B-44F53DDE610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84" name="Rectangle 23">
              <a:extLst>
                <a:ext uri="{FF2B5EF4-FFF2-40B4-BE49-F238E27FC236}">
                  <a16:creationId xmlns:a16="http://schemas.microsoft.com/office/drawing/2014/main" id="{C0B2D747-3E31-45C5-9A98-A9710A585F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2" name="Rectangle 25">
              <a:extLst>
                <a:ext uri="{FF2B5EF4-FFF2-40B4-BE49-F238E27FC236}">
                  <a16:creationId xmlns:a16="http://schemas.microsoft.com/office/drawing/2014/main" id="{A15FD4BA-3020-462D-8BE8-B3A65B8E49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3" name="Isosceles Triangle 85">
              <a:extLst>
                <a:ext uri="{FF2B5EF4-FFF2-40B4-BE49-F238E27FC236}">
                  <a16:creationId xmlns:a16="http://schemas.microsoft.com/office/drawing/2014/main" id="{A304284A-7318-4DD5-898C-2F6B23C778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4" name="Rectangle 27">
              <a:extLst>
                <a:ext uri="{FF2B5EF4-FFF2-40B4-BE49-F238E27FC236}">
                  <a16:creationId xmlns:a16="http://schemas.microsoft.com/office/drawing/2014/main" id="{9DF48E66-B635-4509-B115-E0987C014E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5" name="Rectangle 28">
              <a:extLst>
                <a:ext uri="{FF2B5EF4-FFF2-40B4-BE49-F238E27FC236}">
                  <a16:creationId xmlns:a16="http://schemas.microsoft.com/office/drawing/2014/main" id="{E3B96D94-5F5A-4F4C-810C-917BF4D266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6" name="Rectangle 29">
              <a:extLst>
                <a:ext uri="{FF2B5EF4-FFF2-40B4-BE49-F238E27FC236}">
                  <a16:creationId xmlns:a16="http://schemas.microsoft.com/office/drawing/2014/main" id="{7F3782D6-BFF8-4389-9D39-A023ADAA92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7" name="Isosceles Triangle 89">
              <a:extLst>
                <a:ext uri="{FF2B5EF4-FFF2-40B4-BE49-F238E27FC236}">
                  <a16:creationId xmlns:a16="http://schemas.microsoft.com/office/drawing/2014/main" id="{ECE162D4-FCAE-441B-B5E9-C91DE62124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Unvan 1">
            <a:extLst>
              <a:ext uri="{FF2B5EF4-FFF2-40B4-BE49-F238E27FC236}">
                <a16:creationId xmlns:a16="http://schemas.microsoft.com/office/drawing/2014/main" id="{E0631185-4F54-436A-BA29-4ED94B21D43B}"/>
              </a:ext>
            </a:extLst>
          </p:cNvPr>
          <p:cNvSpPr>
            <a:spLocks noGrp="1"/>
          </p:cNvSpPr>
          <p:nvPr>
            <p:ph type="title"/>
          </p:nvPr>
        </p:nvSpPr>
        <p:spPr>
          <a:xfrm>
            <a:off x="1386019" y="618666"/>
            <a:ext cx="8288032" cy="1096316"/>
          </a:xfrm>
        </p:spPr>
        <p:txBody>
          <a:bodyPr vert="horz" lIns="91440" tIns="45720" rIns="91440" bIns="45720" rtlCol="0" anchor="b">
            <a:normAutofit/>
          </a:bodyPr>
          <a:lstStyle/>
          <a:p>
            <a:pPr algn="ctr"/>
            <a:r>
              <a:rPr lang="en-US" sz="4800"/>
              <a:t>CNN</a:t>
            </a:r>
            <a:endParaRPr lang="en-US" sz="4800" dirty="0"/>
          </a:p>
        </p:txBody>
      </p:sp>
      <p:pic>
        <p:nvPicPr>
          <p:cNvPr id="6" name="Picture 14" descr="Geri Yayılımlı Çok Katmanlı Yapay Sinir Ağları-1 | by Kadir GÜZEL | Medium">
            <a:extLst>
              <a:ext uri="{FF2B5EF4-FFF2-40B4-BE49-F238E27FC236}">
                <a16:creationId xmlns:a16="http://schemas.microsoft.com/office/drawing/2014/main" id="{3535E334-C7F0-4A22-9EA5-FF177DEC591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738687" y="2710791"/>
            <a:ext cx="4588628" cy="2489330"/>
          </a:xfrm>
          <a:prstGeom prst="rect">
            <a:avLst/>
          </a:prstGeom>
          <a:noFill/>
          <a:extLst>
            <a:ext uri="{909E8E84-426E-40DD-AFC4-6F175D3DCCD1}">
              <a14:hiddenFill xmlns:a14="http://schemas.microsoft.com/office/drawing/2010/main">
                <a:solidFill>
                  <a:srgbClr val="FFFFFF"/>
                </a:solidFill>
              </a14:hiddenFill>
            </a:ext>
          </a:extLst>
        </p:spPr>
      </p:pic>
      <p:pic>
        <p:nvPicPr>
          <p:cNvPr id="156" name="Resim 155">
            <a:extLst>
              <a:ext uri="{FF2B5EF4-FFF2-40B4-BE49-F238E27FC236}">
                <a16:creationId xmlns:a16="http://schemas.microsoft.com/office/drawing/2014/main" id="{F96E4E96-2395-40BB-A935-150C31BCA2D9}"/>
              </a:ext>
            </a:extLst>
          </p:cNvPr>
          <p:cNvPicPr>
            <a:picLocks noChangeAspect="1"/>
          </p:cNvPicPr>
          <p:nvPr/>
        </p:nvPicPr>
        <p:blipFill>
          <a:blip r:embed="rId3"/>
          <a:stretch>
            <a:fillRect/>
          </a:stretch>
        </p:blipFill>
        <p:spPr>
          <a:xfrm>
            <a:off x="838891" y="2561099"/>
            <a:ext cx="5783581" cy="2418007"/>
          </a:xfrm>
          <a:prstGeom prst="rect">
            <a:avLst/>
          </a:prstGeom>
        </p:spPr>
      </p:pic>
    </p:spTree>
    <p:extLst>
      <p:ext uri="{BB962C8B-B14F-4D97-AF65-F5344CB8AC3E}">
        <p14:creationId xmlns:p14="http://schemas.microsoft.com/office/powerpoint/2010/main" val="4064678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1086BB2D-FEE7-4DE7-A2D0-A2F889939B7A}"/>
              </a:ext>
            </a:extLst>
          </p:cNvPr>
          <p:cNvSpPr>
            <a:spLocks noGrp="1"/>
          </p:cNvSpPr>
          <p:nvPr>
            <p:ph type="title"/>
          </p:nvPr>
        </p:nvSpPr>
        <p:spPr/>
        <p:txBody>
          <a:bodyPr/>
          <a:lstStyle/>
          <a:p>
            <a:r>
              <a:rPr lang="tr-TR" dirty="0"/>
              <a:t>AUTOPILOT</a:t>
            </a:r>
          </a:p>
        </p:txBody>
      </p:sp>
      <p:sp>
        <p:nvSpPr>
          <p:cNvPr id="3" name="İçerik Yer Tutucusu 2">
            <a:extLst>
              <a:ext uri="{FF2B5EF4-FFF2-40B4-BE49-F238E27FC236}">
                <a16:creationId xmlns:a16="http://schemas.microsoft.com/office/drawing/2014/main" id="{ABBE6857-1440-4912-A60E-EAD1735FBFDF}"/>
              </a:ext>
            </a:extLst>
          </p:cNvPr>
          <p:cNvSpPr>
            <a:spLocks noGrp="1"/>
          </p:cNvSpPr>
          <p:nvPr>
            <p:ph idx="1"/>
          </p:nvPr>
        </p:nvSpPr>
        <p:spPr/>
        <p:txBody>
          <a:bodyPr/>
          <a:lstStyle/>
          <a:p>
            <a:r>
              <a:rPr lang="en-US" dirty="0"/>
              <a:t>It makes mathematical calculations by evaluating the information coming from image processing and decides its action according to the detected object.</a:t>
            </a:r>
            <a:endParaRPr lang="tr-TR" dirty="0"/>
          </a:p>
          <a:p>
            <a:r>
              <a:rPr lang="en-US" dirty="0"/>
              <a:t>We will use the open source </a:t>
            </a:r>
            <a:r>
              <a:rPr lang="en-US" dirty="0" err="1"/>
              <a:t>Pixhawk</a:t>
            </a:r>
            <a:r>
              <a:rPr lang="en-US" dirty="0"/>
              <a:t> Cube Orange autopilot for this  drone</a:t>
            </a:r>
            <a:r>
              <a:rPr lang="tr-TR" dirty="0"/>
              <a:t>.</a:t>
            </a:r>
          </a:p>
        </p:txBody>
      </p:sp>
      <p:pic>
        <p:nvPicPr>
          <p:cNvPr id="4" name="Resim 3">
            <a:extLst>
              <a:ext uri="{FF2B5EF4-FFF2-40B4-BE49-F238E27FC236}">
                <a16:creationId xmlns:a16="http://schemas.microsoft.com/office/drawing/2014/main" id="{94F47F0A-ED50-4042-9999-78ABACAA4A31}"/>
              </a:ext>
            </a:extLst>
          </p:cNvPr>
          <p:cNvPicPr>
            <a:picLocks noChangeAspect="1"/>
          </p:cNvPicPr>
          <p:nvPr/>
        </p:nvPicPr>
        <p:blipFill>
          <a:blip r:embed="rId2"/>
          <a:stretch>
            <a:fillRect/>
          </a:stretch>
        </p:blipFill>
        <p:spPr>
          <a:xfrm>
            <a:off x="5740972" y="4316494"/>
            <a:ext cx="2876207" cy="2178574"/>
          </a:xfrm>
          <a:prstGeom prst="rect">
            <a:avLst/>
          </a:prstGeom>
        </p:spPr>
      </p:pic>
    </p:spTree>
    <p:extLst>
      <p:ext uri="{BB962C8B-B14F-4D97-AF65-F5344CB8AC3E}">
        <p14:creationId xmlns:p14="http://schemas.microsoft.com/office/powerpoint/2010/main" val="17398171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6835" y="810821"/>
            <a:ext cx="8352073" cy="1320800"/>
          </a:xfrm>
        </p:spPr>
        <p:txBody>
          <a:bodyPr>
            <a:normAutofit/>
          </a:bodyPr>
          <a:lstStyle/>
          <a:p>
            <a:pPr lvl="0"/>
            <a:r>
              <a:rPr lang="en-US" sz="3100" b="1" dirty="0"/>
              <a:t>Environment and Tools Planned to Used</a:t>
            </a:r>
            <a:br>
              <a:rPr lang="en-US" dirty="0"/>
            </a:br>
            <a:endParaRPr lang="en-US" dirty="0"/>
          </a:p>
        </p:txBody>
      </p:sp>
      <p:sp>
        <p:nvSpPr>
          <p:cNvPr id="3" name="Content Placeholder 2"/>
          <p:cNvSpPr>
            <a:spLocks noGrp="1"/>
          </p:cNvSpPr>
          <p:nvPr>
            <p:ph idx="1"/>
          </p:nvPr>
        </p:nvSpPr>
        <p:spPr>
          <a:xfrm>
            <a:off x="1052624" y="1838036"/>
            <a:ext cx="8221377" cy="3796145"/>
          </a:xfrm>
        </p:spPr>
        <p:txBody>
          <a:bodyPr>
            <a:normAutofit fontScale="62500" lnSpcReduction="20000"/>
          </a:bodyPr>
          <a:lstStyle/>
          <a:p>
            <a:pPr lvl="1"/>
            <a:endParaRPr lang="en-US" sz="2900" i="0" dirty="0">
              <a:solidFill>
                <a:srgbClr val="202124"/>
              </a:solidFill>
              <a:effectLst/>
              <a:latin typeface="Trebuchet MS (Gövde)"/>
            </a:endParaRPr>
          </a:p>
          <a:p>
            <a:pPr lvl="1"/>
            <a:r>
              <a:rPr lang="en-US" sz="2900" i="0" dirty="0">
                <a:solidFill>
                  <a:srgbClr val="202124"/>
                </a:solidFill>
                <a:effectLst/>
                <a:latin typeface="Trebuchet MS (Gövde)"/>
              </a:rPr>
              <a:t>We will use Python as the programming language.</a:t>
            </a:r>
          </a:p>
          <a:p>
            <a:pPr marL="457200" lvl="1" indent="0">
              <a:buNone/>
            </a:pPr>
            <a:endParaRPr lang="en-US" sz="2900" i="0" dirty="0">
              <a:solidFill>
                <a:srgbClr val="202124"/>
              </a:solidFill>
              <a:effectLst/>
              <a:latin typeface="Trebuchet MS (Gövde)"/>
            </a:endParaRPr>
          </a:p>
          <a:p>
            <a:pPr marL="457200" lvl="1" indent="0">
              <a:buNone/>
            </a:pPr>
            <a:r>
              <a:rPr lang="en-US" sz="2900" b="1" dirty="0"/>
              <a:t>Libraries to use;</a:t>
            </a:r>
            <a:r>
              <a:rPr lang="en-US" sz="2900" dirty="0"/>
              <a:t> </a:t>
            </a:r>
          </a:p>
          <a:p>
            <a:pPr marL="457200" lvl="1" indent="0">
              <a:buNone/>
            </a:pPr>
            <a:r>
              <a:rPr lang="en-US" sz="2900" dirty="0"/>
              <a:t>       </a:t>
            </a:r>
            <a:r>
              <a:rPr lang="tr-TR" sz="2900" dirty="0"/>
              <a:t>-</a:t>
            </a:r>
            <a:r>
              <a:rPr lang="en-US" sz="2300" dirty="0" err="1"/>
              <a:t>Tensorflow</a:t>
            </a:r>
            <a:r>
              <a:rPr lang="tr-TR" sz="2300" dirty="0"/>
              <a:t> </a:t>
            </a:r>
            <a:r>
              <a:rPr lang="en-US" sz="2300" dirty="0"/>
              <a:t> </a:t>
            </a:r>
          </a:p>
          <a:p>
            <a:pPr marL="457200" lvl="1" indent="0">
              <a:buNone/>
            </a:pPr>
            <a:r>
              <a:rPr lang="en-US" sz="2300" dirty="0"/>
              <a:t>         </a:t>
            </a:r>
            <a:r>
              <a:rPr lang="tr-TR" sz="2300" dirty="0"/>
              <a:t>-</a:t>
            </a:r>
            <a:r>
              <a:rPr lang="en-US" sz="2300" dirty="0"/>
              <a:t>OpenCV</a:t>
            </a:r>
          </a:p>
          <a:p>
            <a:pPr marL="457200" lvl="1" indent="0">
              <a:buNone/>
            </a:pPr>
            <a:r>
              <a:rPr lang="en-US" sz="2300" dirty="0"/>
              <a:t>         </a:t>
            </a:r>
            <a:r>
              <a:rPr lang="tr-TR" sz="2300" dirty="0"/>
              <a:t>-</a:t>
            </a:r>
            <a:r>
              <a:rPr lang="en-US" sz="2300" dirty="0" err="1"/>
              <a:t>Numpy</a:t>
            </a:r>
            <a:endParaRPr lang="en-US" sz="2300" dirty="0"/>
          </a:p>
          <a:p>
            <a:pPr marL="457200" lvl="1" indent="0">
              <a:buNone/>
            </a:pPr>
            <a:r>
              <a:rPr lang="en-US" sz="2300" dirty="0"/>
              <a:t>         </a:t>
            </a:r>
            <a:r>
              <a:rPr lang="tr-TR" sz="2300" dirty="0"/>
              <a:t>-</a:t>
            </a:r>
            <a:r>
              <a:rPr lang="en-US" sz="2300" dirty="0"/>
              <a:t>Pandas</a:t>
            </a:r>
          </a:p>
          <a:p>
            <a:pPr marL="457200" lvl="1" indent="0">
              <a:buNone/>
            </a:pPr>
            <a:r>
              <a:rPr lang="tr-TR" sz="2900" b="1" dirty="0" err="1"/>
              <a:t>Envir</a:t>
            </a:r>
            <a:r>
              <a:rPr lang="en-US" sz="2900" b="1" dirty="0"/>
              <a:t>o</a:t>
            </a:r>
            <a:r>
              <a:rPr lang="tr-TR" sz="2900" b="1" dirty="0" err="1"/>
              <a:t>nments</a:t>
            </a:r>
            <a:r>
              <a:rPr lang="en-US" sz="2900" b="1" dirty="0"/>
              <a:t>:</a:t>
            </a:r>
          </a:p>
          <a:p>
            <a:pPr marL="457200" lvl="1" indent="0">
              <a:buNone/>
            </a:pPr>
            <a:r>
              <a:rPr lang="tr-TR" sz="2900" b="1" dirty="0"/>
              <a:t>	</a:t>
            </a:r>
            <a:r>
              <a:rPr lang="tr-TR" sz="2900" dirty="0"/>
              <a:t>-</a:t>
            </a:r>
            <a:r>
              <a:rPr lang="en-US" sz="2900" dirty="0" err="1"/>
              <a:t>Pycharm</a:t>
            </a:r>
            <a:endParaRPr lang="en-US" sz="2900" dirty="0">
              <a:solidFill>
                <a:schemeClr val="accent1"/>
              </a:solidFill>
            </a:endParaRPr>
          </a:p>
          <a:p>
            <a:pPr marL="457200" lvl="1" indent="0">
              <a:buNone/>
            </a:pPr>
            <a:r>
              <a:rPr lang="tr-TR" sz="2900" dirty="0"/>
              <a:t>	-</a:t>
            </a:r>
            <a:r>
              <a:rPr lang="en-US" sz="2900" dirty="0"/>
              <a:t>Mission planner</a:t>
            </a:r>
            <a:endParaRPr lang="en-US" dirty="0"/>
          </a:p>
        </p:txBody>
      </p:sp>
      <p:pic>
        <p:nvPicPr>
          <p:cNvPr id="2050" name="Picture 2" descr="Tensorflow Nedir? Nasıl Kurulur?">
            <a:extLst>
              <a:ext uri="{FF2B5EF4-FFF2-40B4-BE49-F238E27FC236}">
                <a16:creationId xmlns:a16="http://schemas.microsoft.com/office/drawing/2014/main" id="{B701E56F-19BE-4261-9277-8E2152A31A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40364" y="1558280"/>
            <a:ext cx="2038545" cy="1146682"/>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Pandas DataFrame (Python): 10 useful tricks | by Maurizio Sluijmers | Level  Up Coding">
            <a:extLst>
              <a:ext uri="{FF2B5EF4-FFF2-40B4-BE49-F238E27FC236}">
                <a16:creationId xmlns:a16="http://schemas.microsoft.com/office/drawing/2014/main" id="{FD085AEC-22DD-4DDB-8670-7FA08AE70C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56540" y="2857608"/>
            <a:ext cx="2092874" cy="874569"/>
          </a:xfrm>
          <a:prstGeom prst="rect">
            <a:avLst/>
          </a:prstGeom>
          <a:noFill/>
          <a:extLst>
            <a:ext uri="{909E8E84-426E-40DD-AFC4-6F175D3DCCD1}">
              <a14:hiddenFill xmlns:a14="http://schemas.microsoft.com/office/drawing/2010/main">
                <a:solidFill>
                  <a:srgbClr val="FFFFFF"/>
                </a:solidFill>
              </a14:hiddenFill>
            </a:ext>
          </a:extLst>
        </p:spPr>
      </p:pic>
      <p:pic>
        <p:nvPicPr>
          <p:cNvPr id="2055" name="Picture 7" descr="openCV - Security AffairsSecurity Affairs">
            <a:extLst>
              <a:ext uri="{FF2B5EF4-FFF2-40B4-BE49-F238E27FC236}">
                <a16:creationId xmlns:a16="http://schemas.microsoft.com/office/drawing/2014/main" id="{A2024E5C-E17E-4FCC-876B-E0474524C79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26665" y="3904193"/>
            <a:ext cx="1952624" cy="1046258"/>
          </a:xfrm>
          <a:prstGeom prst="rect">
            <a:avLst/>
          </a:prstGeom>
          <a:noFill/>
          <a:extLst>
            <a:ext uri="{909E8E84-426E-40DD-AFC4-6F175D3DCCD1}">
              <a14:hiddenFill xmlns:a14="http://schemas.microsoft.com/office/drawing/2010/main">
                <a:solidFill>
                  <a:srgbClr val="FFFFFF"/>
                </a:solidFill>
              </a14:hiddenFill>
            </a:ext>
          </a:extLst>
        </p:spPr>
      </p:pic>
      <p:pic>
        <p:nvPicPr>
          <p:cNvPr id="2057" name="Picture 9" descr="How to create NumPy arrays from scratch? | by Tanu N Prabhu | Towards Data  Science">
            <a:extLst>
              <a:ext uri="{FF2B5EF4-FFF2-40B4-BE49-F238E27FC236}">
                <a16:creationId xmlns:a16="http://schemas.microsoft.com/office/drawing/2014/main" id="{8C5EA76C-5FAB-47D5-8998-0A2E43EB06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67076" y="4862435"/>
            <a:ext cx="2186423" cy="874569"/>
          </a:xfrm>
          <a:prstGeom prst="rect">
            <a:avLst/>
          </a:prstGeom>
          <a:noFill/>
          <a:extLst>
            <a:ext uri="{909E8E84-426E-40DD-AFC4-6F175D3DCCD1}">
              <a14:hiddenFill xmlns:a14="http://schemas.microsoft.com/office/drawing/2010/main">
                <a:solidFill>
                  <a:srgbClr val="FFFFFF"/>
                </a:solidFill>
              </a14:hiddenFill>
            </a:ext>
          </a:extLst>
        </p:spPr>
      </p:pic>
      <p:pic>
        <p:nvPicPr>
          <p:cNvPr id="2059" name="Picture 11" descr="4 Reasons to Use PyCharm for Your Next Python Project | by Julia Di Russo |  Towards Data Science">
            <a:extLst>
              <a:ext uri="{FF2B5EF4-FFF2-40B4-BE49-F238E27FC236}">
                <a16:creationId xmlns:a16="http://schemas.microsoft.com/office/drawing/2014/main" id="{45E90466-82E1-4C48-A0CA-DB18AFF90E2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26665" y="5922883"/>
            <a:ext cx="874569" cy="874569"/>
          </a:xfrm>
          <a:prstGeom prst="rect">
            <a:avLst/>
          </a:prstGeom>
          <a:noFill/>
          <a:extLst>
            <a:ext uri="{909E8E84-426E-40DD-AFC4-6F175D3DCCD1}">
              <a14:hiddenFill xmlns:a14="http://schemas.microsoft.com/office/drawing/2010/main">
                <a:solidFill>
                  <a:srgbClr val="FFFFFF"/>
                </a:solidFill>
              </a14:hiddenFill>
            </a:ext>
          </a:extLst>
        </p:spPr>
      </p:pic>
      <p:pic>
        <p:nvPicPr>
          <p:cNvPr id="2067" name="Picture 19" descr="Descargar Mission Planner para Windows">
            <a:extLst>
              <a:ext uri="{FF2B5EF4-FFF2-40B4-BE49-F238E27FC236}">
                <a16:creationId xmlns:a16="http://schemas.microsoft.com/office/drawing/2014/main" id="{C097650E-43D3-4B0F-A8B4-6ECB9690F64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208950" y="5313731"/>
            <a:ext cx="2092874" cy="20928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93684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2A46C8C4-7AB5-4442-BE66-83E906CD45E8}"/>
              </a:ext>
            </a:extLst>
          </p:cNvPr>
          <p:cNvSpPr>
            <a:spLocks noGrp="1"/>
          </p:cNvSpPr>
          <p:nvPr>
            <p:ph type="title"/>
          </p:nvPr>
        </p:nvSpPr>
        <p:spPr>
          <a:xfrm>
            <a:off x="2073945" y="66790"/>
            <a:ext cx="8610600" cy="1036146"/>
          </a:xfrm>
        </p:spPr>
        <p:txBody>
          <a:bodyPr/>
          <a:lstStyle/>
          <a:p>
            <a:pPr algn="ctr"/>
            <a:r>
              <a:rPr lang="tr-TR" dirty="0"/>
              <a:t>MISSION PLANNER</a:t>
            </a:r>
            <a:endParaRPr lang="tr-TR" dirty="0">
              <a:solidFill>
                <a:schemeClr val="accent1"/>
              </a:solidFill>
            </a:endParaRPr>
          </a:p>
        </p:txBody>
      </p:sp>
      <p:pic>
        <p:nvPicPr>
          <p:cNvPr id="6" name="Resim 5">
            <a:extLst>
              <a:ext uri="{FF2B5EF4-FFF2-40B4-BE49-F238E27FC236}">
                <a16:creationId xmlns:a16="http://schemas.microsoft.com/office/drawing/2014/main" id="{F6FDF78A-4D8C-4D98-8159-55B378138BA5}"/>
              </a:ext>
            </a:extLst>
          </p:cNvPr>
          <p:cNvPicPr>
            <a:picLocks noChangeAspect="1"/>
          </p:cNvPicPr>
          <p:nvPr/>
        </p:nvPicPr>
        <p:blipFill>
          <a:blip r:embed="rId2"/>
          <a:stretch>
            <a:fillRect/>
          </a:stretch>
        </p:blipFill>
        <p:spPr>
          <a:xfrm>
            <a:off x="-1" y="771525"/>
            <a:ext cx="12194693" cy="6162675"/>
          </a:xfrm>
          <a:prstGeom prst="rect">
            <a:avLst/>
          </a:prstGeom>
        </p:spPr>
      </p:pic>
    </p:spTree>
    <p:extLst>
      <p:ext uri="{BB962C8B-B14F-4D97-AF65-F5344CB8AC3E}">
        <p14:creationId xmlns:p14="http://schemas.microsoft.com/office/powerpoint/2010/main" val="33978330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648389B7-39E7-44AA-97A8-4A231C223316}"/>
              </a:ext>
            </a:extLst>
          </p:cNvPr>
          <p:cNvSpPr>
            <a:spLocks noGrp="1"/>
          </p:cNvSpPr>
          <p:nvPr>
            <p:ph type="title"/>
          </p:nvPr>
        </p:nvSpPr>
        <p:spPr>
          <a:xfrm>
            <a:off x="2895599" y="764373"/>
            <a:ext cx="4287625" cy="1293028"/>
          </a:xfrm>
        </p:spPr>
        <p:txBody>
          <a:bodyPr/>
          <a:lstStyle/>
          <a:p>
            <a:r>
              <a:rPr lang="tr-TR" dirty="0"/>
              <a:t>USE CASES</a:t>
            </a:r>
          </a:p>
        </p:txBody>
      </p:sp>
      <p:sp>
        <p:nvSpPr>
          <p:cNvPr id="3" name="İçerik Yer Tutucusu 2">
            <a:extLst>
              <a:ext uri="{FF2B5EF4-FFF2-40B4-BE49-F238E27FC236}">
                <a16:creationId xmlns:a16="http://schemas.microsoft.com/office/drawing/2014/main" id="{BCCC82D5-C71D-493B-9341-299A20E63535}"/>
              </a:ext>
            </a:extLst>
          </p:cNvPr>
          <p:cNvSpPr>
            <a:spLocks noGrp="1"/>
          </p:cNvSpPr>
          <p:nvPr>
            <p:ph idx="1"/>
          </p:nvPr>
        </p:nvSpPr>
        <p:spPr>
          <a:xfrm>
            <a:off x="685799" y="2057401"/>
            <a:ext cx="10560378" cy="4362253"/>
          </a:xfrm>
        </p:spPr>
        <p:txBody>
          <a:bodyPr>
            <a:normAutofit/>
          </a:bodyPr>
          <a:lstStyle/>
          <a:p>
            <a:r>
              <a:rPr lang="tr-TR" sz="2900" dirty="0"/>
              <a:t>Profile Management</a:t>
            </a:r>
          </a:p>
          <a:p>
            <a:endParaRPr lang="tr-TR" sz="2900" dirty="0"/>
          </a:p>
          <a:p>
            <a:r>
              <a:rPr lang="tr-TR" sz="2900" dirty="0" err="1"/>
              <a:t>Settings</a:t>
            </a:r>
            <a:r>
              <a:rPr lang="tr-TR" sz="2900" dirty="0"/>
              <a:t> Menu</a:t>
            </a:r>
          </a:p>
          <a:p>
            <a:endParaRPr lang="tr-TR" sz="2900" dirty="0"/>
          </a:p>
          <a:p>
            <a:r>
              <a:rPr lang="tr-TR" sz="2900" dirty="0" err="1"/>
              <a:t>Detected</a:t>
            </a:r>
            <a:r>
              <a:rPr lang="tr-TR" sz="2900" dirty="0"/>
              <a:t> Object </a:t>
            </a:r>
            <a:r>
              <a:rPr lang="tr-TR" sz="2900" dirty="0" err="1"/>
              <a:t>Pass</a:t>
            </a:r>
            <a:endParaRPr lang="tr-TR" sz="2900" dirty="0"/>
          </a:p>
          <a:p>
            <a:endParaRPr lang="tr-TR" sz="2900" dirty="0"/>
          </a:p>
          <a:p>
            <a:r>
              <a:rPr lang="tr-TR" sz="2900" dirty="0" err="1"/>
              <a:t>Usage</a:t>
            </a:r>
            <a:r>
              <a:rPr lang="tr-TR" sz="2900" dirty="0"/>
              <a:t> Menu</a:t>
            </a:r>
            <a:endParaRPr lang="tr-TR" dirty="0"/>
          </a:p>
        </p:txBody>
      </p:sp>
    </p:spTree>
    <p:extLst>
      <p:ext uri="{BB962C8B-B14F-4D97-AF65-F5344CB8AC3E}">
        <p14:creationId xmlns:p14="http://schemas.microsoft.com/office/powerpoint/2010/main" val="19960369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4" name="Unvan 3">
            <a:extLst>
              <a:ext uri="{FF2B5EF4-FFF2-40B4-BE49-F238E27FC236}">
                <a16:creationId xmlns:a16="http://schemas.microsoft.com/office/drawing/2014/main" id="{AE46D07E-07D7-420B-8C6F-C7DBA500673E}"/>
              </a:ext>
            </a:extLst>
          </p:cNvPr>
          <p:cNvSpPr>
            <a:spLocks noGrp="1"/>
          </p:cNvSpPr>
          <p:nvPr>
            <p:ph type="title"/>
          </p:nvPr>
        </p:nvSpPr>
        <p:spPr>
          <a:xfrm>
            <a:off x="1657048" y="2873828"/>
            <a:ext cx="8596668" cy="1320800"/>
          </a:xfrm>
        </p:spPr>
        <p:txBody>
          <a:bodyPr>
            <a:normAutofit/>
          </a:bodyPr>
          <a:lstStyle/>
          <a:p>
            <a:pPr algn="ctr"/>
            <a:r>
              <a:rPr lang="tr-TR" sz="4800" b="1" dirty="0">
                <a:solidFill>
                  <a:schemeClr val="bg1"/>
                </a:solidFill>
              </a:rPr>
              <a:t>HARDWARE COMPONENTS</a:t>
            </a:r>
          </a:p>
        </p:txBody>
      </p:sp>
    </p:spTree>
    <p:extLst>
      <p:ext uri="{BB962C8B-B14F-4D97-AF65-F5344CB8AC3E}">
        <p14:creationId xmlns:p14="http://schemas.microsoft.com/office/powerpoint/2010/main" val="24649149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 </a:t>
            </a:r>
            <a:r>
              <a:rPr lang="tr-TR" dirty="0" err="1"/>
              <a:t>Quadcopter</a:t>
            </a:r>
            <a:endParaRPr lang="en-US" dirty="0"/>
          </a:p>
        </p:txBody>
      </p:sp>
      <p:pic>
        <p:nvPicPr>
          <p:cNvPr id="4" name="Resim 3">
            <a:extLst>
              <a:ext uri="{FF2B5EF4-FFF2-40B4-BE49-F238E27FC236}">
                <a16:creationId xmlns:a16="http://schemas.microsoft.com/office/drawing/2014/main" id="{4B074CF9-BFE0-420A-A533-7ACACB630202}"/>
              </a:ext>
            </a:extLst>
          </p:cNvPr>
          <p:cNvPicPr>
            <a:picLocks noChangeAspect="1"/>
          </p:cNvPicPr>
          <p:nvPr/>
        </p:nvPicPr>
        <p:blipFill>
          <a:blip r:embed="rId2"/>
          <a:stretch>
            <a:fillRect/>
          </a:stretch>
        </p:blipFill>
        <p:spPr>
          <a:xfrm>
            <a:off x="1847654" y="1730779"/>
            <a:ext cx="6655389" cy="4263434"/>
          </a:xfrm>
          <a:prstGeom prst="rect">
            <a:avLst/>
          </a:prstGeom>
        </p:spPr>
      </p:pic>
    </p:spTree>
    <p:extLst>
      <p:ext uri="{BB962C8B-B14F-4D97-AF65-F5344CB8AC3E}">
        <p14:creationId xmlns:p14="http://schemas.microsoft.com/office/powerpoint/2010/main" val="8399078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69427C27-C0B2-47BB-85EC-B6BDADCF6F21}"/>
              </a:ext>
            </a:extLst>
          </p:cNvPr>
          <p:cNvSpPr>
            <a:spLocks noGrp="1"/>
          </p:cNvSpPr>
          <p:nvPr>
            <p:ph type="title"/>
          </p:nvPr>
        </p:nvSpPr>
        <p:spPr/>
        <p:txBody>
          <a:bodyPr/>
          <a:lstStyle/>
          <a:p>
            <a:pPr algn="ctr"/>
            <a:r>
              <a:rPr lang="tr-TR" dirty="0" err="1"/>
              <a:t>Jetson</a:t>
            </a:r>
            <a:r>
              <a:rPr lang="tr-TR" dirty="0"/>
              <a:t> </a:t>
            </a:r>
            <a:r>
              <a:rPr lang="tr-TR" dirty="0" err="1"/>
              <a:t>Xavier</a:t>
            </a:r>
            <a:endParaRPr lang="tr-TR" dirty="0"/>
          </a:p>
        </p:txBody>
      </p:sp>
      <p:pic>
        <p:nvPicPr>
          <p:cNvPr id="6" name="Resim 5">
            <a:extLst>
              <a:ext uri="{FF2B5EF4-FFF2-40B4-BE49-F238E27FC236}">
                <a16:creationId xmlns:a16="http://schemas.microsoft.com/office/drawing/2014/main" id="{307C6CDB-9AC1-4840-980A-ED7B995AD57D}"/>
              </a:ext>
            </a:extLst>
          </p:cNvPr>
          <p:cNvPicPr>
            <a:picLocks noChangeAspect="1"/>
          </p:cNvPicPr>
          <p:nvPr/>
        </p:nvPicPr>
        <p:blipFill>
          <a:blip r:embed="rId2"/>
          <a:stretch>
            <a:fillRect/>
          </a:stretch>
        </p:blipFill>
        <p:spPr>
          <a:xfrm>
            <a:off x="2297298" y="1800519"/>
            <a:ext cx="5638647" cy="4697543"/>
          </a:xfrm>
          <a:prstGeom prst="rect">
            <a:avLst/>
          </a:prstGeom>
        </p:spPr>
      </p:pic>
    </p:spTree>
    <p:extLst>
      <p:ext uri="{BB962C8B-B14F-4D97-AF65-F5344CB8AC3E}">
        <p14:creationId xmlns:p14="http://schemas.microsoft.com/office/powerpoint/2010/main" val="18665629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90C4EFA8-F6C9-42D1-8013-EC473C08BC72}"/>
              </a:ext>
            </a:extLst>
          </p:cNvPr>
          <p:cNvSpPr>
            <a:spLocks noGrp="1"/>
          </p:cNvSpPr>
          <p:nvPr>
            <p:ph type="title"/>
          </p:nvPr>
        </p:nvSpPr>
        <p:spPr/>
        <p:txBody>
          <a:bodyPr/>
          <a:lstStyle/>
          <a:p>
            <a:pPr algn="ctr"/>
            <a:r>
              <a:rPr lang="tr-TR" dirty="0"/>
              <a:t>PIXHAWK</a:t>
            </a:r>
          </a:p>
        </p:txBody>
      </p:sp>
      <p:pic>
        <p:nvPicPr>
          <p:cNvPr id="6" name="Resim 5">
            <a:extLst>
              <a:ext uri="{FF2B5EF4-FFF2-40B4-BE49-F238E27FC236}">
                <a16:creationId xmlns:a16="http://schemas.microsoft.com/office/drawing/2014/main" id="{5443B18A-C06E-4BC1-B908-C0DC73315BFA}"/>
              </a:ext>
            </a:extLst>
          </p:cNvPr>
          <p:cNvPicPr>
            <a:picLocks noChangeAspect="1"/>
          </p:cNvPicPr>
          <p:nvPr/>
        </p:nvPicPr>
        <p:blipFill>
          <a:blip r:embed="rId2"/>
          <a:stretch>
            <a:fillRect/>
          </a:stretch>
        </p:blipFill>
        <p:spPr>
          <a:xfrm>
            <a:off x="3254261" y="1586501"/>
            <a:ext cx="4296610" cy="4296610"/>
          </a:xfrm>
          <a:prstGeom prst="rect">
            <a:avLst/>
          </a:prstGeom>
        </p:spPr>
      </p:pic>
    </p:spTree>
    <p:extLst>
      <p:ext uri="{BB962C8B-B14F-4D97-AF65-F5344CB8AC3E}">
        <p14:creationId xmlns:p14="http://schemas.microsoft.com/office/powerpoint/2010/main" val="23878592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7246" y="764373"/>
            <a:ext cx="10138954" cy="1293028"/>
          </a:xfrm>
        </p:spPr>
        <p:txBody>
          <a:bodyPr/>
          <a:lstStyle/>
          <a:p>
            <a:r>
              <a:rPr lang="en-US" dirty="0"/>
              <a:t>CONTENTS</a:t>
            </a:r>
          </a:p>
        </p:txBody>
      </p:sp>
      <p:sp>
        <p:nvSpPr>
          <p:cNvPr id="3" name="Content Placeholder 2"/>
          <p:cNvSpPr>
            <a:spLocks noGrp="1"/>
          </p:cNvSpPr>
          <p:nvPr>
            <p:ph idx="1"/>
          </p:nvPr>
        </p:nvSpPr>
        <p:spPr/>
        <p:txBody>
          <a:bodyPr>
            <a:normAutofit/>
          </a:bodyPr>
          <a:lstStyle/>
          <a:p>
            <a:pPr marL="494099" lvl="0" indent="-457200">
              <a:spcBef>
                <a:spcPts val="0"/>
              </a:spcBef>
              <a:buSzPts val="1400"/>
              <a:buFont typeface="Lustria"/>
              <a:buAutoNum type="arabicPeriod"/>
            </a:pPr>
            <a:r>
              <a:rPr lang="en-US" b="1" dirty="0"/>
              <a:t>Purpose</a:t>
            </a:r>
            <a:endParaRPr lang="tr-TR" b="1" dirty="0"/>
          </a:p>
          <a:p>
            <a:pPr marL="494099" lvl="0" indent="-457200">
              <a:spcBef>
                <a:spcPts val="0"/>
              </a:spcBef>
              <a:buSzPts val="1400"/>
              <a:buFont typeface="Lustria"/>
              <a:buAutoNum type="arabicPeriod"/>
            </a:pPr>
            <a:endParaRPr lang="en-US" b="1" dirty="0"/>
          </a:p>
          <a:p>
            <a:pPr marL="494099" lvl="0" indent="-457200">
              <a:spcBef>
                <a:spcPts val="0"/>
              </a:spcBef>
              <a:buSzPts val="1400"/>
              <a:buFont typeface="Lustria"/>
              <a:buAutoNum type="arabicPeriod"/>
            </a:pPr>
            <a:r>
              <a:rPr lang="en-US" b="1" dirty="0"/>
              <a:t>Main Features </a:t>
            </a:r>
            <a:endParaRPr lang="en-US" dirty="0"/>
          </a:p>
          <a:p>
            <a:pPr marL="494099" lvl="0" indent="-457200">
              <a:buSzPts val="1400"/>
              <a:buFont typeface="Lustria"/>
              <a:buAutoNum type="arabicPeriod"/>
            </a:pPr>
            <a:r>
              <a:rPr lang="tr-TR" b="1" dirty="0" err="1"/>
              <a:t>Operation</a:t>
            </a:r>
            <a:r>
              <a:rPr lang="tr-TR" b="1" dirty="0"/>
              <a:t> </a:t>
            </a:r>
            <a:r>
              <a:rPr lang="tr-TR" b="1" dirty="0" err="1"/>
              <a:t>and</a:t>
            </a:r>
            <a:r>
              <a:rPr lang="tr-TR" b="1" dirty="0"/>
              <a:t> Plan</a:t>
            </a:r>
            <a:endParaRPr lang="en-US" dirty="0"/>
          </a:p>
          <a:p>
            <a:pPr marL="494099" lvl="0" indent="-457200">
              <a:buSzPts val="1400"/>
              <a:buFont typeface="Lustria"/>
              <a:buAutoNum type="arabicPeriod"/>
            </a:pPr>
            <a:r>
              <a:rPr lang="en-US" b="1" dirty="0"/>
              <a:t>How can</a:t>
            </a:r>
            <a:r>
              <a:rPr lang="tr-TR" b="1" dirty="0"/>
              <a:t> </a:t>
            </a:r>
            <a:r>
              <a:rPr lang="tr-TR" b="1" dirty="0" err="1"/>
              <a:t>we</a:t>
            </a:r>
            <a:r>
              <a:rPr lang="en-US" b="1" dirty="0"/>
              <a:t> DO IT?</a:t>
            </a:r>
            <a:endParaRPr lang="en-US" dirty="0"/>
          </a:p>
          <a:p>
            <a:pPr marL="494099" lvl="0" indent="-457200">
              <a:buSzPts val="1400"/>
              <a:buFont typeface="Lustria"/>
              <a:buAutoNum type="arabicPeriod"/>
            </a:pPr>
            <a:r>
              <a:rPr lang="en-US" b="1" dirty="0"/>
              <a:t>Environment and Tools Planned to Used</a:t>
            </a:r>
            <a:endParaRPr lang="en-US" dirty="0"/>
          </a:p>
          <a:p>
            <a:pPr marL="494099" lvl="0" indent="-457200">
              <a:buSzPts val="1400"/>
              <a:buFont typeface="Lustria"/>
              <a:buAutoNum type="arabicPeriod"/>
            </a:pPr>
            <a:r>
              <a:rPr lang="en-US" b="1" dirty="0"/>
              <a:t>Comparison</a:t>
            </a:r>
            <a:endParaRPr lang="en-US" dirty="0"/>
          </a:p>
          <a:p>
            <a:pPr marL="494099" lvl="0" indent="-457200">
              <a:buSzPts val="1400"/>
              <a:buFont typeface="Lustria"/>
              <a:buAutoNum type="arabicPeriod"/>
            </a:pPr>
            <a:r>
              <a:rPr lang="tr-TR" b="1" dirty="0" err="1"/>
              <a:t>Use</a:t>
            </a:r>
            <a:r>
              <a:rPr lang="tr-TR" b="1" dirty="0"/>
              <a:t> </a:t>
            </a:r>
            <a:r>
              <a:rPr lang="tr-TR" b="1" dirty="0" err="1"/>
              <a:t>Cases</a:t>
            </a:r>
            <a:endParaRPr lang="en-US" dirty="0"/>
          </a:p>
          <a:p>
            <a:pPr marL="494099" lvl="0" indent="-457200">
              <a:buSzPts val="1400"/>
              <a:buFont typeface="Lustria"/>
              <a:buAutoNum type="arabicPeriod"/>
            </a:pPr>
            <a:r>
              <a:rPr lang="tr-TR" b="1" dirty="0"/>
              <a:t>Hardware Components</a:t>
            </a:r>
            <a:endParaRPr lang="en-US" dirty="0"/>
          </a:p>
          <a:p>
            <a:pPr marL="0" indent="0">
              <a:buNone/>
            </a:pPr>
            <a:endParaRPr lang="en-US" dirty="0"/>
          </a:p>
        </p:txBody>
      </p:sp>
    </p:spTree>
    <p:extLst>
      <p:ext uri="{BB962C8B-B14F-4D97-AF65-F5344CB8AC3E}">
        <p14:creationId xmlns:p14="http://schemas.microsoft.com/office/powerpoint/2010/main" val="8552335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79D3C350-BD9A-4750-999F-C8A3D1C98052}"/>
              </a:ext>
            </a:extLst>
          </p:cNvPr>
          <p:cNvSpPr>
            <a:spLocks noGrp="1"/>
          </p:cNvSpPr>
          <p:nvPr>
            <p:ph type="title"/>
          </p:nvPr>
        </p:nvSpPr>
        <p:spPr/>
        <p:txBody>
          <a:bodyPr/>
          <a:lstStyle/>
          <a:p>
            <a:pPr algn="ctr"/>
            <a:r>
              <a:rPr lang="tr-TR" dirty="0"/>
              <a:t>GPS</a:t>
            </a:r>
          </a:p>
        </p:txBody>
      </p:sp>
      <p:pic>
        <p:nvPicPr>
          <p:cNvPr id="4" name="Resim 3">
            <a:extLst>
              <a:ext uri="{FF2B5EF4-FFF2-40B4-BE49-F238E27FC236}">
                <a16:creationId xmlns:a16="http://schemas.microsoft.com/office/drawing/2014/main" id="{06A2EE31-F202-4FB4-94C9-4AA192D2DDBA}"/>
              </a:ext>
            </a:extLst>
          </p:cNvPr>
          <p:cNvPicPr>
            <a:picLocks noChangeAspect="1"/>
          </p:cNvPicPr>
          <p:nvPr/>
        </p:nvPicPr>
        <p:blipFill>
          <a:blip r:embed="rId2"/>
          <a:stretch>
            <a:fillRect/>
          </a:stretch>
        </p:blipFill>
        <p:spPr>
          <a:xfrm>
            <a:off x="2375554" y="2213204"/>
            <a:ext cx="5464140" cy="3824897"/>
          </a:xfrm>
          <a:prstGeom prst="rect">
            <a:avLst/>
          </a:prstGeom>
        </p:spPr>
      </p:pic>
    </p:spTree>
    <p:extLst>
      <p:ext uri="{BB962C8B-B14F-4D97-AF65-F5344CB8AC3E}">
        <p14:creationId xmlns:p14="http://schemas.microsoft.com/office/powerpoint/2010/main" val="8853681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54C1B2F2-2B19-44C2-B026-F5B83CCB4FF2}"/>
              </a:ext>
            </a:extLst>
          </p:cNvPr>
          <p:cNvSpPr>
            <a:spLocks noGrp="1"/>
          </p:cNvSpPr>
          <p:nvPr>
            <p:ph type="title"/>
          </p:nvPr>
        </p:nvSpPr>
        <p:spPr/>
        <p:txBody>
          <a:bodyPr/>
          <a:lstStyle/>
          <a:p>
            <a:pPr algn="ctr"/>
            <a:r>
              <a:rPr lang="tr-TR" dirty="0" err="1"/>
              <a:t>Camera</a:t>
            </a:r>
            <a:endParaRPr lang="tr-TR" dirty="0"/>
          </a:p>
        </p:txBody>
      </p:sp>
      <p:pic>
        <p:nvPicPr>
          <p:cNvPr id="5" name="Resim 4">
            <a:extLst>
              <a:ext uri="{FF2B5EF4-FFF2-40B4-BE49-F238E27FC236}">
                <a16:creationId xmlns:a16="http://schemas.microsoft.com/office/drawing/2014/main" id="{59AC2C0D-767F-46B3-9995-EFBB08F7C580}"/>
              </a:ext>
            </a:extLst>
          </p:cNvPr>
          <p:cNvPicPr>
            <a:picLocks noChangeAspect="1"/>
          </p:cNvPicPr>
          <p:nvPr/>
        </p:nvPicPr>
        <p:blipFill>
          <a:blip r:embed="rId2"/>
          <a:stretch>
            <a:fillRect/>
          </a:stretch>
        </p:blipFill>
        <p:spPr>
          <a:xfrm>
            <a:off x="1979628" y="1602557"/>
            <a:ext cx="6679724" cy="4448696"/>
          </a:xfrm>
          <a:prstGeom prst="rect">
            <a:avLst/>
          </a:prstGeom>
        </p:spPr>
      </p:pic>
    </p:spTree>
    <p:extLst>
      <p:ext uri="{BB962C8B-B14F-4D97-AF65-F5344CB8AC3E}">
        <p14:creationId xmlns:p14="http://schemas.microsoft.com/office/powerpoint/2010/main" val="21990103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1" name="Picture 100" descr="Lale tarlalarının üzerinde uçan insansız hava aracı">
            <a:extLst>
              <a:ext uri="{FF2B5EF4-FFF2-40B4-BE49-F238E27FC236}">
                <a16:creationId xmlns:a16="http://schemas.microsoft.com/office/drawing/2014/main" id="{B5BD3E82-075F-4DCC-BE5B-7AFB89BD72DD}"/>
              </a:ext>
            </a:extLst>
          </p:cNvPr>
          <p:cNvPicPr>
            <a:picLocks noChangeAspect="1"/>
          </p:cNvPicPr>
          <p:nvPr/>
        </p:nvPicPr>
        <p:blipFill rotWithShape="1">
          <a:blip r:embed="rId2"/>
          <a:srcRect l="4315" r="18576" b="-2"/>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p:cNvSpPr>
            <a:spLocks noGrp="1"/>
          </p:cNvSpPr>
          <p:nvPr>
            <p:ph type="title"/>
          </p:nvPr>
        </p:nvSpPr>
        <p:spPr>
          <a:xfrm>
            <a:off x="677333" y="609600"/>
            <a:ext cx="3851123" cy="1320800"/>
          </a:xfrm>
        </p:spPr>
        <p:txBody>
          <a:bodyPr>
            <a:normAutofit/>
          </a:bodyPr>
          <a:lstStyle/>
          <a:p>
            <a:r>
              <a:rPr lang="tr-TR"/>
              <a:t>FUTURE PLANS</a:t>
            </a:r>
            <a:endParaRPr lang="en-US"/>
          </a:p>
        </p:txBody>
      </p:sp>
      <p:sp>
        <p:nvSpPr>
          <p:cNvPr id="132" name="Content Placeholder 2"/>
          <p:cNvSpPr>
            <a:spLocks noGrp="1"/>
          </p:cNvSpPr>
          <p:nvPr>
            <p:ph idx="1"/>
          </p:nvPr>
        </p:nvSpPr>
        <p:spPr>
          <a:xfrm>
            <a:off x="677334" y="2041237"/>
            <a:ext cx="3851122" cy="4000126"/>
          </a:xfrm>
        </p:spPr>
        <p:txBody>
          <a:bodyPr>
            <a:normAutofit/>
          </a:bodyPr>
          <a:lstStyle/>
          <a:p>
            <a:pPr lvl="1">
              <a:lnSpc>
                <a:spcPct val="90000"/>
              </a:lnSpc>
            </a:pPr>
            <a:r>
              <a:rPr lang="en-US" sz="1500" dirty="0"/>
              <a:t>Creation of the dataset.</a:t>
            </a:r>
          </a:p>
          <a:p>
            <a:pPr lvl="1">
              <a:lnSpc>
                <a:spcPct val="90000"/>
              </a:lnSpc>
            </a:pPr>
            <a:r>
              <a:rPr lang="en-US" sz="1500" dirty="0"/>
              <a:t>Testing of demo software</a:t>
            </a:r>
          </a:p>
          <a:p>
            <a:pPr lvl="1">
              <a:lnSpc>
                <a:spcPct val="90000"/>
              </a:lnSpc>
            </a:pPr>
            <a:r>
              <a:rPr lang="en-US" sz="1500" dirty="0"/>
              <a:t>Application of successful demo software</a:t>
            </a:r>
          </a:p>
          <a:p>
            <a:pPr lvl="1">
              <a:lnSpc>
                <a:spcPct val="90000"/>
              </a:lnSpc>
            </a:pPr>
            <a:r>
              <a:rPr lang="en-US" sz="1500" dirty="0"/>
              <a:t>Testing of the provided software in simulations. Completion of fixes based on tests</a:t>
            </a:r>
          </a:p>
          <a:p>
            <a:pPr lvl="1">
              <a:lnSpc>
                <a:spcPct val="90000"/>
              </a:lnSpc>
            </a:pPr>
            <a:r>
              <a:rPr lang="en-US" sz="1500" dirty="0"/>
              <a:t>The design or supply of the drone whose strength and analysis are made according to the results obtained in the simulations.</a:t>
            </a:r>
          </a:p>
          <a:p>
            <a:pPr lvl="1">
              <a:lnSpc>
                <a:spcPct val="90000"/>
              </a:lnSpc>
            </a:pPr>
            <a:r>
              <a:rPr lang="en-US" sz="1500" dirty="0"/>
              <a:t>Loading the successfully tested software onto the drone and conducting the first real-time tests</a:t>
            </a:r>
            <a:r>
              <a:rPr lang="tr-TR" sz="1500" dirty="0"/>
              <a:t>.</a:t>
            </a:r>
            <a:endParaRPr lang="en-US" sz="1500" dirty="0"/>
          </a:p>
        </p:txBody>
      </p:sp>
      <p:cxnSp>
        <p:nvCxnSpPr>
          <p:cNvPr id="169" name="Straight Connector 168">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71" name="Straight Connector 170">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73"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5"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7"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9"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1"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3"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5"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4026584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95EFE272-FBD7-46B9-AB59-BCB973EBC19F}"/>
              </a:ext>
            </a:extLst>
          </p:cNvPr>
          <p:cNvSpPr>
            <a:spLocks noGrp="1"/>
          </p:cNvSpPr>
          <p:nvPr>
            <p:ph type="title"/>
          </p:nvPr>
        </p:nvSpPr>
        <p:spPr/>
        <p:txBody>
          <a:bodyPr/>
          <a:lstStyle/>
          <a:p>
            <a:endParaRPr lang="tr-TR" dirty="0"/>
          </a:p>
        </p:txBody>
      </p:sp>
      <p:pic>
        <p:nvPicPr>
          <p:cNvPr id="7" name="İçerik Yer Tutucusu 6">
            <a:extLst>
              <a:ext uri="{FF2B5EF4-FFF2-40B4-BE49-F238E27FC236}">
                <a16:creationId xmlns:a16="http://schemas.microsoft.com/office/drawing/2014/main" id="{C683F3BA-CADB-4BE7-8994-B32F1765D4CB}"/>
              </a:ext>
            </a:extLst>
          </p:cNvPr>
          <p:cNvPicPr>
            <a:picLocks noGrp="1" noChangeAspect="1"/>
          </p:cNvPicPr>
          <p:nvPr>
            <p:ph idx="1"/>
          </p:nvPr>
        </p:nvPicPr>
        <p:blipFill>
          <a:blip r:embed="rId2"/>
          <a:stretch>
            <a:fillRect/>
          </a:stretch>
        </p:blipFill>
        <p:spPr>
          <a:xfrm>
            <a:off x="0" y="0"/>
            <a:ext cx="12192000" cy="6858000"/>
          </a:xfrm>
        </p:spPr>
      </p:pic>
    </p:spTree>
    <p:extLst>
      <p:ext uri="{BB962C8B-B14F-4D97-AF65-F5344CB8AC3E}">
        <p14:creationId xmlns:p14="http://schemas.microsoft.com/office/powerpoint/2010/main" val="28182247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3">
            <a:extLst>
              <a:ext uri="{FF2B5EF4-FFF2-40B4-BE49-F238E27FC236}">
                <a16:creationId xmlns:a16="http://schemas.microsoft.com/office/drawing/2014/main" id="{4B9A15A5-656B-49CA-8236-55D46AF98AC5}"/>
              </a:ext>
            </a:extLst>
          </p:cNvPr>
          <p:cNvPicPr>
            <a:picLocks noChangeAspect="1"/>
          </p:cNvPicPr>
          <p:nvPr/>
        </p:nvPicPr>
        <p:blipFill>
          <a:blip r:embed="rId2"/>
          <a:stretch>
            <a:fillRect/>
          </a:stretch>
        </p:blipFill>
        <p:spPr>
          <a:xfrm>
            <a:off x="6096000" y="0"/>
            <a:ext cx="6324600" cy="6857999"/>
          </a:xfrm>
          <a:prstGeom prst="rect">
            <a:avLst/>
          </a:prstGeom>
        </p:spPr>
      </p:pic>
      <p:sp>
        <p:nvSpPr>
          <p:cNvPr id="2" name="Title 1"/>
          <p:cNvSpPr>
            <a:spLocks noGrp="1"/>
          </p:cNvSpPr>
          <p:nvPr>
            <p:ph type="title"/>
          </p:nvPr>
        </p:nvSpPr>
        <p:spPr/>
        <p:txBody>
          <a:bodyPr/>
          <a:lstStyle/>
          <a:p>
            <a:r>
              <a:rPr lang="en-US" dirty="0"/>
              <a:t>P</a:t>
            </a:r>
            <a:r>
              <a:rPr lang="tr-TR" dirty="0"/>
              <a:t>URPOSE</a:t>
            </a:r>
            <a:endParaRPr lang="en-US" dirty="0"/>
          </a:p>
        </p:txBody>
      </p:sp>
      <p:sp>
        <p:nvSpPr>
          <p:cNvPr id="3" name="Content Placeholder 2"/>
          <p:cNvSpPr>
            <a:spLocks noGrp="1"/>
          </p:cNvSpPr>
          <p:nvPr>
            <p:ph idx="1"/>
          </p:nvPr>
        </p:nvSpPr>
        <p:spPr>
          <a:xfrm>
            <a:off x="677334" y="2160589"/>
            <a:ext cx="3970866" cy="3880773"/>
          </a:xfrm>
        </p:spPr>
        <p:txBody>
          <a:bodyPr>
            <a:normAutofit/>
          </a:bodyPr>
          <a:lstStyle/>
          <a:p>
            <a:endParaRPr lang="en-US" sz="1700" dirty="0"/>
          </a:p>
          <a:p>
            <a:pPr marL="228600" lvl="1" algn="just"/>
            <a:r>
              <a:rPr lang="en-US" sz="1700" dirty="0"/>
              <a:t>Our aim in this project; to reveal a fully autonomous unmanned aerial vehicle that will enable it to successfully complete the test area by detecting the objects we have defined previously in our dataset, reducing the risk of accident.</a:t>
            </a:r>
            <a:endParaRPr lang="tr-TR" sz="1700" dirty="0"/>
          </a:p>
          <a:p>
            <a:pPr marL="228600" lvl="1">
              <a:spcBef>
                <a:spcPts val="1000"/>
              </a:spcBef>
            </a:pPr>
            <a:endParaRPr lang="en-US" dirty="0"/>
          </a:p>
        </p:txBody>
      </p:sp>
    </p:spTree>
    <p:extLst>
      <p:ext uri="{BB962C8B-B14F-4D97-AF65-F5344CB8AC3E}">
        <p14:creationId xmlns:p14="http://schemas.microsoft.com/office/powerpoint/2010/main" val="19689022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tr-TR" b="1" dirty="0"/>
              <a:t>MAIN FEATURES</a:t>
            </a:r>
            <a:br>
              <a:rPr lang="en-US" dirty="0"/>
            </a:br>
            <a:endParaRPr lang="en-US" dirty="0"/>
          </a:p>
        </p:txBody>
      </p:sp>
      <p:sp>
        <p:nvSpPr>
          <p:cNvPr id="3" name="Content Placeholder 2"/>
          <p:cNvSpPr>
            <a:spLocks noGrp="1"/>
          </p:cNvSpPr>
          <p:nvPr>
            <p:ph idx="1"/>
          </p:nvPr>
        </p:nvSpPr>
        <p:spPr/>
        <p:txBody>
          <a:bodyPr/>
          <a:lstStyle/>
          <a:p>
            <a:pPr marL="228600" lvl="1"/>
            <a:r>
              <a:rPr lang="en-US" dirty="0"/>
              <a:t>Identification of objects to the data set by image processing</a:t>
            </a:r>
            <a:endParaRPr lang="tr-TR" dirty="0"/>
          </a:p>
          <a:p>
            <a:pPr marL="228600" lvl="1"/>
            <a:r>
              <a:rPr lang="tr-TR" dirty="0"/>
              <a:t>T</a:t>
            </a:r>
            <a:r>
              <a:rPr lang="en-US" dirty="0"/>
              <a:t>he autopilot decides how to act according to these objects</a:t>
            </a:r>
            <a:endParaRPr lang="tr-TR" dirty="0"/>
          </a:p>
          <a:p>
            <a:pPr marL="228600" lvl="1"/>
            <a:r>
              <a:rPr lang="en-US" dirty="0"/>
              <a:t>The main features of the system are to operate artificial intelligence, autopilot and image processing software in an integrated manner and to ensure correct movements by providing correct command transfer to the drone flight elements.</a:t>
            </a:r>
          </a:p>
          <a:p>
            <a:pPr marL="228600" lvl="1">
              <a:spcBef>
                <a:spcPts val="1000"/>
              </a:spcBef>
            </a:pPr>
            <a:endParaRPr lang="en-US" dirty="0"/>
          </a:p>
          <a:p>
            <a:pPr marL="228600" lvl="1">
              <a:spcBef>
                <a:spcPts val="1000"/>
              </a:spcBef>
            </a:pPr>
            <a:endParaRPr lang="en-US" dirty="0"/>
          </a:p>
          <a:p>
            <a:pPr marL="228600" lvl="1">
              <a:spcBef>
                <a:spcPts val="1000"/>
              </a:spcBef>
            </a:pPr>
            <a:endParaRPr lang="en-US" dirty="0"/>
          </a:p>
          <a:p>
            <a:pPr marL="228600" lvl="1">
              <a:spcBef>
                <a:spcPts val="1000"/>
              </a:spcBef>
            </a:pPr>
            <a:endParaRPr lang="en-US" dirty="0"/>
          </a:p>
          <a:p>
            <a:pPr marL="228600" lvl="1">
              <a:spcBef>
                <a:spcPts val="1000"/>
              </a:spcBef>
            </a:pPr>
            <a:endParaRPr lang="en-US" dirty="0"/>
          </a:p>
          <a:p>
            <a:pPr marL="228600" lvl="1">
              <a:spcBef>
                <a:spcPts val="1000"/>
              </a:spcBef>
            </a:pPr>
            <a:endParaRPr lang="en-US" dirty="0"/>
          </a:p>
          <a:p>
            <a:pPr marL="228600" lvl="1">
              <a:spcBef>
                <a:spcPts val="1000"/>
              </a:spcBef>
            </a:pPr>
            <a:endParaRPr lang="en-US" dirty="0"/>
          </a:p>
        </p:txBody>
      </p:sp>
      <p:pic>
        <p:nvPicPr>
          <p:cNvPr id="4" name="Resim 3">
            <a:extLst>
              <a:ext uri="{FF2B5EF4-FFF2-40B4-BE49-F238E27FC236}">
                <a16:creationId xmlns:a16="http://schemas.microsoft.com/office/drawing/2014/main" id="{52731277-B8BA-45C5-A575-E79D4F0CFBC6}"/>
              </a:ext>
            </a:extLst>
          </p:cNvPr>
          <p:cNvPicPr>
            <a:picLocks noChangeAspect="1"/>
          </p:cNvPicPr>
          <p:nvPr/>
        </p:nvPicPr>
        <p:blipFill>
          <a:blip r:embed="rId2"/>
          <a:stretch>
            <a:fillRect/>
          </a:stretch>
        </p:blipFill>
        <p:spPr>
          <a:xfrm>
            <a:off x="6401917" y="3885745"/>
            <a:ext cx="2517866" cy="2517866"/>
          </a:xfrm>
          <a:prstGeom prst="rect">
            <a:avLst/>
          </a:prstGeom>
        </p:spPr>
      </p:pic>
    </p:spTree>
    <p:extLst>
      <p:ext uri="{BB962C8B-B14F-4D97-AF65-F5344CB8AC3E}">
        <p14:creationId xmlns:p14="http://schemas.microsoft.com/office/powerpoint/2010/main" val="24730281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B6547275-AAC6-4F30-85D2-2D99BA1013A3}"/>
              </a:ext>
            </a:extLst>
          </p:cNvPr>
          <p:cNvSpPr>
            <a:spLocks noGrp="1"/>
          </p:cNvSpPr>
          <p:nvPr>
            <p:ph type="title"/>
          </p:nvPr>
        </p:nvSpPr>
        <p:spPr/>
        <p:txBody>
          <a:bodyPr/>
          <a:lstStyle/>
          <a:p>
            <a:r>
              <a:rPr lang="tr-TR" dirty="0"/>
              <a:t>OPERATION AND PLAN</a:t>
            </a:r>
          </a:p>
        </p:txBody>
      </p:sp>
      <p:sp>
        <p:nvSpPr>
          <p:cNvPr id="3" name="İçerik Yer Tutucusu 2">
            <a:extLst>
              <a:ext uri="{FF2B5EF4-FFF2-40B4-BE49-F238E27FC236}">
                <a16:creationId xmlns:a16="http://schemas.microsoft.com/office/drawing/2014/main" id="{CC6DF06A-4153-49DD-B9E3-6A7DE3E8811F}"/>
              </a:ext>
            </a:extLst>
          </p:cNvPr>
          <p:cNvSpPr>
            <a:spLocks noGrp="1"/>
          </p:cNvSpPr>
          <p:nvPr>
            <p:ph idx="1"/>
          </p:nvPr>
        </p:nvSpPr>
        <p:spPr/>
        <p:txBody>
          <a:bodyPr>
            <a:normAutofit/>
          </a:bodyPr>
          <a:lstStyle/>
          <a:p>
            <a:pPr algn="just"/>
            <a:r>
              <a:rPr lang="en-US" dirty="0"/>
              <a:t>The drone was started with the start button.</a:t>
            </a:r>
            <a:endParaRPr lang="tr-TR" dirty="0"/>
          </a:p>
          <a:p>
            <a:pPr algn="just"/>
            <a:r>
              <a:rPr lang="en-US" dirty="0"/>
              <a:t> The drone started to rise</a:t>
            </a:r>
            <a:r>
              <a:rPr lang="tr-TR" dirty="0"/>
              <a:t>.</a:t>
            </a:r>
          </a:p>
          <a:p>
            <a:pPr algn="just"/>
            <a:r>
              <a:rPr lang="en-US" dirty="0"/>
              <a:t>The drone will start moving at the beginning of the track and in the direction of its direction.</a:t>
            </a:r>
            <a:endParaRPr lang="tr-TR" dirty="0"/>
          </a:p>
          <a:p>
            <a:pPr algn="just"/>
            <a:r>
              <a:rPr lang="en-US" dirty="0"/>
              <a:t> When the drone encounters an object saved in its dataset, it will detect the object.</a:t>
            </a:r>
            <a:endParaRPr lang="tr-TR" dirty="0"/>
          </a:p>
          <a:p>
            <a:pPr algn="just"/>
            <a:r>
              <a:rPr lang="en-US" dirty="0"/>
              <a:t> Distance of Detected Object will be calculated.</a:t>
            </a:r>
            <a:endParaRPr lang="tr-TR" dirty="0"/>
          </a:p>
          <a:p>
            <a:pPr algn="just"/>
            <a:r>
              <a:rPr lang="en-US" dirty="0"/>
              <a:t> Based on the calculated distance, the drone will do the evasive maneuver.</a:t>
            </a:r>
            <a:endParaRPr lang="tr-TR" dirty="0"/>
          </a:p>
          <a:p>
            <a:pPr algn="just"/>
            <a:r>
              <a:rPr lang="en-US" dirty="0"/>
              <a:t> </a:t>
            </a:r>
            <a:r>
              <a:rPr lang="tr-TR" dirty="0" err="1"/>
              <a:t>It</a:t>
            </a:r>
            <a:r>
              <a:rPr lang="en-US" dirty="0"/>
              <a:t> will come to the finish point after passing all the obstacles.</a:t>
            </a:r>
            <a:endParaRPr lang="tr-TR" dirty="0"/>
          </a:p>
          <a:p>
            <a:pPr algn="just"/>
            <a:r>
              <a:rPr lang="en-US" dirty="0"/>
              <a:t> It will land at the </a:t>
            </a:r>
            <a:r>
              <a:rPr lang="tr-TR" dirty="0" err="1"/>
              <a:t>return</a:t>
            </a:r>
            <a:r>
              <a:rPr lang="tr-TR" dirty="0"/>
              <a:t> </a:t>
            </a:r>
            <a:r>
              <a:rPr lang="tr-TR" dirty="0" err="1"/>
              <a:t>home</a:t>
            </a:r>
            <a:r>
              <a:rPr lang="en-US" dirty="0"/>
              <a:t>.</a:t>
            </a:r>
            <a:endParaRPr lang="tr-TR" dirty="0"/>
          </a:p>
          <a:p>
            <a:endParaRPr lang="tr-TR" dirty="0"/>
          </a:p>
        </p:txBody>
      </p:sp>
    </p:spTree>
    <p:extLst>
      <p:ext uri="{BB962C8B-B14F-4D97-AF65-F5344CB8AC3E}">
        <p14:creationId xmlns:p14="http://schemas.microsoft.com/office/powerpoint/2010/main" val="37492491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B00DBE3D-76AD-427A-807C-EE072DFB255C}"/>
              </a:ext>
            </a:extLst>
          </p:cNvPr>
          <p:cNvSpPr>
            <a:spLocks noGrp="1"/>
          </p:cNvSpPr>
          <p:nvPr>
            <p:ph type="title"/>
          </p:nvPr>
        </p:nvSpPr>
        <p:spPr/>
        <p:txBody>
          <a:bodyPr/>
          <a:lstStyle/>
          <a:p>
            <a:r>
              <a:rPr lang="tr-TR" dirty="0"/>
              <a:t>How can </a:t>
            </a:r>
            <a:r>
              <a:rPr lang="tr-TR" dirty="0" err="1"/>
              <a:t>we</a:t>
            </a:r>
            <a:r>
              <a:rPr lang="tr-TR" dirty="0"/>
              <a:t> DO IT?</a:t>
            </a:r>
          </a:p>
        </p:txBody>
      </p:sp>
      <p:sp>
        <p:nvSpPr>
          <p:cNvPr id="3" name="İçerik Yer Tutucusu 2">
            <a:extLst>
              <a:ext uri="{FF2B5EF4-FFF2-40B4-BE49-F238E27FC236}">
                <a16:creationId xmlns:a16="http://schemas.microsoft.com/office/drawing/2014/main" id="{D714F3BC-780C-4D46-841F-8C2A19E4F1B7}"/>
              </a:ext>
            </a:extLst>
          </p:cNvPr>
          <p:cNvSpPr>
            <a:spLocks noGrp="1"/>
          </p:cNvSpPr>
          <p:nvPr>
            <p:ph idx="1"/>
          </p:nvPr>
        </p:nvSpPr>
        <p:spPr/>
        <p:txBody>
          <a:bodyPr/>
          <a:lstStyle/>
          <a:p>
            <a:r>
              <a:rPr lang="tr-TR" dirty="0" err="1"/>
              <a:t>Creation</a:t>
            </a:r>
            <a:r>
              <a:rPr lang="tr-TR" dirty="0"/>
              <a:t> </a:t>
            </a:r>
            <a:r>
              <a:rPr lang="tr-TR" dirty="0" err="1"/>
              <a:t>Dataset</a:t>
            </a:r>
            <a:endParaRPr lang="tr-TR" dirty="0"/>
          </a:p>
          <a:p>
            <a:endParaRPr lang="tr-TR" dirty="0"/>
          </a:p>
          <a:p>
            <a:endParaRPr lang="tr-TR" dirty="0"/>
          </a:p>
          <a:p>
            <a:r>
              <a:rPr lang="tr-TR" dirty="0"/>
              <a:t>Image </a:t>
            </a:r>
            <a:r>
              <a:rPr lang="tr-TR" dirty="0" err="1"/>
              <a:t>Processing</a:t>
            </a:r>
            <a:r>
              <a:rPr lang="tr-TR" dirty="0"/>
              <a:t> </a:t>
            </a:r>
            <a:r>
              <a:rPr lang="tr-TR" dirty="0" err="1"/>
              <a:t>with</a:t>
            </a:r>
            <a:r>
              <a:rPr lang="tr-TR" dirty="0"/>
              <a:t> </a:t>
            </a:r>
            <a:r>
              <a:rPr lang="tr-TR" dirty="0" err="1"/>
              <a:t>Artificial</a:t>
            </a:r>
            <a:r>
              <a:rPr lang="tr-TR" dirty="0"/>
              <a:t> </a:t>
            </a:r>
            <a:r>
              <a:rPr lang="tr-TR" dirty="0" err="1"/>
              <a:t>Intelligence</a:t>
            </a:r>
            <a:endParaRPr lang="tr-TR" dirty="0"/>
          </a:p>
          <a:p>
            <a:endParaRPr lang="tr-TR" dirty="0"/>
          </a:p>
          <a:p>
            <a:endParaRPr lang="tr-TR" dirty="0"/>
          </a:p>
          <a:p>
            <a:r>
              <a:rPr lang="tr-TR" dirty="0" err="1"/>
              <a:t>Autopilot</a:t>
            </a:r>
            <a:endParaRPr lang="tr-TR" dirty="0"/>
          </a:p>
          <a:p>
            <a:endParaRPr lang="tr-TR" dirty="0"/>
          </a:p>
          <a:p>
            <a:endParaRPr lang="tr-TR" dirty="0"/>
          </a:p>
        </p:txBody>
      </p:sp>
    </p:spTree>
    <p:extLst>
      <p:ext uri="{BB962C8B-B14F-4D97-AF65-F5344CB8AC3E}">
        <p14:creationId xmlns:p14="http://schemas.microsoft.com/office/powerpoint/2010/main" val="15078446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23DF824B-9F5A-49B3-BE7A-5F1A21A84973}"/>
              </a:ext>
            </a:extLst>
          </p:cNvPr>
          <p:cNvSpPr>
            <a:spLocks noGrp="1"/>
          </p:cNvSpPr>
          <p:nvPr>
            <p:ph type="title"/>
          </p:nvPr>
        </p:nvSpPr>
        <p:spPr/>
        <p:txBody>
          <a:bodyPr/>
          <a:lstStyle/>
          <a:p>
            <a:r>
              <a:rPr lang="tr-TR" dirty="0"/>
              <a:t>CREATION of DATASET</a:t>
            </a:r>
          </a:p>
        </p:txBody>
      </p:sp>
      <p:sp>
        <p:nvSpPr>
          <p:cNvPr id="3" name="İçerik Yer Tutucusu 2">
            <a:extLst>
              <a:ext uri="{FF2B5EF4-FFF2-40B4-BE49-F238E27FC236}">
                <a16:creationId xmlns:a16="http://schemas.microsoft.com/office/drawing/2014/main" id="{040E94D1-A579-4C9D-9A46-691478C27550}"/>
              </a:ext>
            </a:extLst>
          </p:cNvPr>
          <p:cNvSpPr>
            <a:spLocks noGrp="1"/>
          </p:cNvSpPr>
          <p:nvPr>
            <p:ph idx="1"/>
          </p:nvPr>
        </p:nvSpPr>
        <p:spPr/>
        <p:txBody>
          <a:bodyPr/>
          <a:lstStyle/>
          <a:p>
            <a:r>
              <a:rPr lang="en-US" dirty="0"/>
              <a:t>In order for the drone to recognize obstacles in our track, we will take multi-angle photos of the objects it will encounter and create our data set.</a:t>
            </a:r>
            <a:endParaRPr lang="tr-TR" dirty="0"/>
          </a:p>
          <a:p>
            <a:endParaRPr lang="tr-TR" dirty="0"/>
          </a:p>
        </p:txBody>
      </p:sp>
    </p:spTree>
    <p:extLst>
      <p:ext uri="{BB962C8B-B14F-4D97-AF65-F5344CB8AC3E}">
        <p14:creationId xmlns:p14="http://schemas.microsoft.com/office/powerpoint/2010/main" val="17877233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7C041546-C385-4EFB-925E-E32394566736}"/>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A93B3DA3-507F-48CD-88A0-8BB750EAADB8}"/>
              </a:ext>
            </a:extLst>
          </p:cNvPr>
          <p:cNvSpPr>
            <a:spLocks noGrp="1"/>
          </p:cNvSpPr>
          <p:nvPr>
            <p:ph idx="1"/>
          </p:nvPr>
        </p:nvSpPr>
        <p:spPr/>
        <p:txBody>
          <a:bodyPr/>
          <a:lstStyle/>
          <a:p>
            <a:endParaRPr lang="tr-TR"/>
          </a:p>
        </p:txBody>
      </p:sp>
      <p:pic>
        <p:nvPicPr>
          <p:cNvPr id="4" name="Resim 3">
            <a:extLst>
              <a:ext uri="{FF2B5EF4-FFF2-40B4-BE49-F238E27FC236}">
                <a16:creationId xmlns:a16="http://schemas.microsoft.com/office/drawing/2014/main" id="{E5CA76F8-9683-4D69-BF68-FEB6D68F8691}"/>
              </a:ext>
            </a:extLst>
          </p:cNvPr>
          <p:cNvPicPr>
            <a:picLocks noChangeAspect="1"/>
          </p:cNvPicPr>
          <p:nvPr/>
        </p:nvPicPr>
        <p:blipFill>
          <a:blip r:embed="rId2"/>
          <a:stretch>
            <a:fillRect/>
          </a:stretch>
        </p:blipFill>
        <p:spPr>
          <a:xfrm>
            <a:off x="1" y="0"/>
            <a:ext cx="12167616" cy="6858000"/>
          </a:xfrm>
          <a:prstGeom prst="rect">
            <a:avLst/>
          </a:prstGeom>
        </p:spPr>
      </p:pic>
    </p:spTree>
    <p:extLst>
      <p:ext uri="{BB962C8B-B14F-4D97-AF65-F5344CB8AC3E}">
        <p14:creationId xmlns:p14="http://schemas.microsoft.com/office/powerpoint/2010/main" val="34642488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3">
            <a:extLst>
              <a:ext uri="{FF2B5EF4-FFF2-40B4-BE49-F238E27FC236}">
                <a16:creationId xmlns:a16="http://schemas.microsoft.com/office/drawing/2014/main" id="{748E3913-340B-4184-BE7B-3B769E70D365}"/>
              </a:ext>
            </a:extLst>
          </p:cNvPr>
          <p:cNvPicPr>
            <a:picLocks noChangeAspect="1"/>
          </p:cNvPicPr>
          <p:nvPr/>
        </p:nvPicPr>
        <p:blipFill>
          <a:blip r:embed="rId2"/>
          <a:stretch>
            <a:fillRect/>
          </a:stretch>
        </p:blipFill>
        <p:spPr>
          <a:xfrm>
            <a:off x="478192" y="1111526"/>
            <a:ext cx="4316342" cy="4785775"/>
          </a:xfrm>
          <a:prstGeom prst="rect">
            <a:avLst/>
          </a:prstGeom>
        </p:spPr>
      </p:pic>
      <p:pic>
        <p:nvPicPr>
          <p:cNvPr id="5" name="Resim 4">
            <a:extLst>
              <a:ext uri="{FF2B5EF4-FFF2-40B4-BE49-F238E27FC236}">
                <a16:creationId xmlns:a16="http://schemas.microsoft.com/office/drawing/2014/main" id="{B3AF3C8E-6F3F-486C-A033-1336F1F1DB1F}"/>
              </a:ext>
            </a:extLst>
          </p:cNvPr>
          <p:cNvPicPr>
            <a:picLocks noChangeAspect="1"/>
          </p:cNvPicPr>
          <p:nvPr/>
        </p:nvPicPr>
        <p:blipFill>
          <a:blip r:embed="rId3"/>
          <a:stretch>
            <a:fillRect/>
          </a:stretch>
        </p:blipFill>
        <p:spPr>
          <a:xfrm>
            <a:off x="5135656" y="1111526"/>
            <a:ext cx="4523624" cy="4785775"/>
          </a:xfrm>
          <a:prstGeom prst="rect">
            <a:avLst/>
          </a:prstGeom>
        </p:spPr>
      </p:pic>
    </p:spTree>
    <p:extLst>
      <p:ext uri="{BB962C8B-B14F-4D97-AF65-F5344CB8AC3E}">
        <p14:creationId xmlns:p14="http://schemas.microsoft.com/office/powerpoint/2010/main" val="3873983117"/>
      </p:ext>
    </p:extLst>
  </p:cSld>
  <p:clrMapOvr>
    <a:masterClrMapping/>
  </p:clrMapOvr>
</p:sld>
</file>

<file path=ppt/theme/theme1.xml><?xml version="1.0" encoding="utf-8"?>
<a:theme xmlns:a="http://schemas.openxmlformats.org/drawingml/2006/main" name="Yüzeyler">
  <a:themeElements>
    <a:clrScheme name="Yüzeyler">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Yüzeyler">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Yüzeyler">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Facet</Template>
  <TotalTime>2487</TotalTime>
  <Words>533</Words>
  <Application>Microsoft Office PowerPoint</Application>
  <PresentationFormat>Geniş ekran</PresentationFormat>
  <Paragraphs>89</Paragraphs>
  <Slides>23</Slides>
  <Notes>0</Notes>
  <HiddenSlides>0</HiddenSlides>
  <MMClips>0</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23</vt:i4>
      </vt:variant>
    </vt:vector>
  </HeadingPairs>
  <TitlesOfParts>
    <vt:vector size="29" baseType="lpstr">
      <vt:lpstr>Arial</vt:lpstr>
      <vt:lpstr>Lustria</vt:lpstr>
      <vt:lpstr>Trebuchet MS</vt:lpstr>
      <vt:lpstr>Trebuchet MS (Gövde)</vt:lpstr>
      <vt:lpstr>Wingdings 3</vt:lpstr>
      <vt:lpstr>Yüzeyler</vt:lpstr>
      <vt:lpstr>AUTONOMOUS DRONE CONTROL</vt:lpstr>
      <vt:lpstr>CONTENTS</vt:lpstr>
      <vt:lpstr>PURPOSE</vt:lpstr>
      <vt:lpstr>MAIN FEATURES </vt:lpstr>
      <vt:lpstr>OPERATION AND PLAN</vt:lpstr>
      <vt:lpstr>How can we DO IT?</vt:lpstr>
      <vt:lpstr>CREATION of DATASET</vt:lpstr>
      <vt:lpstr>PowerPoint Sunusu</vt:lpstr>
      <vt:lpstr>PowerPoint Sunusu</vt:lpstr>
      <vt:lpstr>Image Processing with AI</vt:lpstr>
      <vt:lpstr>CNN</vt:lpstr>
      <vt:lpstr>AUTOPILOT</vt:lpstr>
      <vt:lpstr>Environment and Tools Planned to Used </vt:lpstr>
      <vt:lpstr>MISSION PLANNER</vt:lpstr>
      <vt:lpstr>USE CASES</vt:lpstr>
      <vt:lpstr>HARDWARE COMPONENTS</vt:lpstr>
      <vt:lpstr> Quadcopter</vt:lpstr>
      <vt:lpstr>Jetson Xavier</vt:lpstr>
      <vt:lpstr>PIXHAWK</vt:lpstr>
      <vt:lpstr>GPS</vt:lpstr>
      <vt:lpstr>Camera</vt:lpstr>
      <vt:lpstr>FUTURE PLANS</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AUTONOMOUS DRONE CONTROL</dc:title>
  <dc:creator>Yağmur Eratalay</dc:creator>
  <cp:lastModifiedBy>Elif Yağmur ERATALAY (InterProbe)</cp:lastModifiedBy>
  <cp:revision>42</cp:revision>
  <dcterms:created xsi:type="dcterms:W3CDTF">2022-01-19T18:07:09Z</dcterms:created>
  <dcterms:modified xsi:type="dcterms:W3CDTF">2022-01-22T07:24:30Z</dcterms:modified>
</cp:coreProperties>
</file>

<file path=docProps/thumbnail.jpeg>
</file>